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4"/>
  </p:notesMasterIdLst>
  <p:sldIdLst>
    <p:sldId id="261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7" r:id="rId18"/>
    <p:sldId id="279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310" r:id="rId31"/>
    <p:sldId id="311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278" r:id="rId48"/>
    <p:sldId id="338" r:id="rId49"/>
    <p:sldId id="280" r:id="rId50"/>
    <p:sldId id="339" r:id="rId51"/>
    <p:sldId id="340" r:id="rId52"/>
    <p:sldId id="34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B354A7-07B7-4D41-8C2D-CDC3865BB079}" v="2" dt="2022-08-08T04:46:33.253"/>
    <p1510:client id="{E9992BDF-13AA-7B48-B609-F20C4CC65820}" v="144" dt="2022-08-08T04:56:56.938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9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p Arslan Bayrakci" userId="c15c45ac-886f-4765-adbd-5ba0eb5e3a0b" providerId="ADAL" clId="{B38271BA-87BA-46BD-9A0A-318E724E280A}"/>
    <pc:docChg chg="undo redo custSel addSld delSld modSld modMainMaster">
      <pc:chgData name="Alp Arslan Bayrakci" userId="c15c45ac-886f-4765-adbd-5ba0eb5e3a0b" providerId="ADAL" clId="{B38271BA-87BA-46BD-9A0A-318E724E280A}" dt="2022-06-29T16:06:37.752" v="346" actId="47"/>
      <pc:docMkLst>
        <pc:docMk/>
      </pc:docMkLst>
      <pc:sldChg chg="addSp delSp modSp mod">
        <pc:chgData name="Alp Arslan Bayrakci" userId="c15c45ac-886f-4765-adbd-5ba0eb5e3a0b" providerId="ADAL" clId="{B38271BA-87BA-46BD-9A0A-318E724E280A}" dt="2022-06-29T16:01:35.305" v="166" actId="478"/>
        <pc:sldMkLst>
          <pc:docMk/>
          <pc:sldMk cId="1337192207" sldId="261"/>
        </pc:sldMkLst>
        <pc:picChg chg="add del">
          <ac:chgData name="Alp Arslan Bayrakci" userId="c15c45ac-886f-4765-adbd-5ba0eb5e3a0b" providerId="ADAL" clId="{B38271BA-87BA-46BD-9A0A-318E724E280A}" dt="2022-06-29T16:01:35.305" v="166" actId="478"/>
          <ac:picMkLst>
            <pc:docMk/>
            <pc:sldMk cId="1337192207" sldId="261"/>
            <ac:picMk id="5" creationId="{525AE681-57C0-4C44-9E88-A16CDA016EB3}"/>
          </ac:picMkLst>
        </pc:picChg>
        <pc:picChg chg="add del mod ord">
          <ac:chgData name="Alp Arslan Bayrakci" userId="c15c45ac-886f-4765-adbd-5ba0eb5e3a0b" providerId="ADAL" clId="{B38271BA-87BA-46BD-9A0A-318E724E280A}" dt="2022-06-29T16:01:34.959" v="165"/>
          <ac:picMkLst>
            <pc:docMk/>
            <pc:sldMk cId="1337192207" sldId="261"/>
            <ac:picMk id="6" creationId="{ECAB9988-31D8-9895-54FD-7FC06203027E}"/>
          </ac:picMkLst>
        </pc:picChg>
      </pc:sldChg>
      <pc:sldChg chg="modSp new mod">
        <pc:chgData name="Alp Arslan Bayrakci" userId="c15c45ac-886f-4765-adbd-5ba0eb5e3a0b" providerId="ADAL" clId="{B38271BA-87BA-46BD-9A0A-318E724E280A}" dt="2022-06-29T16:04:50.315" v="343" actId="20577"/>
        <pc:sldMkLst>
          <pc:docMk/>
          <pc:sldMk cId="394516425" sldId="262"/>
        </pc:sldMkLst>
        <pc:spChg chg="mod">
          <ac:chgData name="Alp Arslan Bayrakci" userId="c15c45ac-886f-4765-adbd-5ba0eb5e3a0b" providerId="ADAL" clId="{B38271BA-87BA-46BD-9A0A-318E724E280A}" dt="2022-06-29T16:01:39.803" v="168" actId="20577"/>
          <ac:spMkLst>
            <pc:docMk/>
            <pc:sldMk cId="394516425" sldId="262"/>
            <ac:spMk id="2" creationId="{75805E70-F449-57C5-A00C-87A08FCBFE20}"/>
          </ac:spMkLst>
        </pc:spChg>
        <pc:spChg chg="mod">
          <ac:chgData name="Alp Arslan Bayrakci" userId="c15c45ac-886f-4765-adbd-5ba0eb5e3a0b" providerId="ADAL" clId="{B38271BA-87BA-46BD-9A0A-318E724E280A}" dt="2022-06-29T16:04:50.315" v="343" actId="20577"/>
          <ac:spMkLst>
            <pc:docMk/>
            <pc:sldMk cId="394516425" sldId="262"/>
            <ac:spMk id="3" creationId="{F8E08F6F-A722-0D3E-92DA-308B94D05487}"/>
          </ac:spMkLst>
        </pc:spChg>
      </pc:sldChg>
      <pc:sldChg chg="addSp delSp modSp del mod">
        <pc:chgData name="Alp Arslan Bayrakci" userId="c15c45ac-886f-4765-adbd-5ba0eb5e3a0b" providerId="ADAL" clId="{B38271BA-87BA-46BD-9A0A-318E724E280A}" dt="2022-06-29T15:48:41.345" v="37" actId="47"/>
        <pc:sldMkLst>
          <pc:docMk/>
          <pc:sldMk cId="653407239" sldId="262"/>
        </pc:sldMkLst>
        <pc:spChg chg="del">
          <ac:chgData name="Alp Arslan Bayrakci" userId="c15c45ac-886f-4765-adbd-5ba0eb5e3a0b" providerId="ADAL" clId="{B38271BA-87BA-46BD-9A0A-318E724E280A}" dt="2022-06-29T15:42:59.809" v="3"/>
          <ac:spMkLst>
            <pc:docMk/>
            <pc:sldMk cId="653407239" sldId="262"/>
            <ac:spMk id="3" creationId="{4EECE35B-FA68-0F41-6B2F-F1EB6A7DE724}"/>
          </ac:spMkLst>
        </pc:spChg>
        <pc:spChg chg="add del mod">
          <ac:chgData name="Alp Arslan Bayrakci" userId="c15c45ac-886f-4765-adbd-5ba0eb5e3a0b" providerId="ADAL" clId="{B38271BA-87BA-46BD-9A0A-318E724E280A}" dt="2022-06-29T15:47:13.065" v="21"/>
          <ac:spMkLst>
            <pc:docMk/>
            <pc:sldMk cId="653407239" sldId="262"/>
            <ac:spMk id="7" creationId="{7CFBFB65-681B-2E17-C56A-433817BB16BC}"/>
          </ac:spMkLst>
        </pc:spChg>
        <pc:spChg chg="add mod">
          <ac:chgData name="Alp Arslan Bayrakci" userId="c15c45ac-886f-4765-adbd-5ba0eb5e3a0b" providerId="ADAL" clId="{B38271BA-87BA-46BD-9A0A-318E724E280A}" dt="2022-06-29T15:47:15.373" v="24" actId="21"/>
          <ac:spMkLst>
            <pc:docMk/>
            <pc:sldMk cId="653407239" sldId="262"/>
            <ac:spMk id="11" creationId="{8754AB29-4FD0-309A-99D4-1213A66C8171}"/>
          </ac:spMkLst>
        </pc:spChg>
        <pc:picChg chg="add del mod">
          <ac:chgData name="Alp Arslan Bayrakci" userId="c15c45ac-886f-4765-adbd-5ba0eb5e3a0b" providerId="ADAL" clId="{B38271BA-87BA-46BD-9A0A-318E724E280A}" dt="2022-06-29T15:43:39.112" v="9" actId="478"/>
          <ac:picMkLst>
            <pc:docMk/>
            <pc:sldMk cId="653407239" sldId="262"/>
            <ac:picMk id="5" creationId="{79DBCA0D-8948-4F96-5D41-FEE45C3C18F0}"/>
          </ac:picMkLst>
        </pc:picChg>
        <pc:picChg chg="add del mod">
          <ac:chgData name="Alp Arslan Bayrakci" userId="c15c45ac-886f-4765-adbd-5ba0eb5e3a0b" providerId="ADAL" clId="{B38271BA-87BA-46BD-9A0A-318E724E280A}" dt="2022-06-29T15:47:15.373" v="24" actId="21"/>
          <ac:picMkLst>
            <pc:docMk/>
            <pc:sldMk cId="653407239" sldId="262"/>
            <ac:picMk id="9" creationId="{7F826143-F645-CF89-C348-521D0E4DEE76}"/>
          </ac:picMkLst>
        </pc:picChg>
      </pc:sldChg>
      <pc:sldChg chg="modSp new del mod">
        <pc:chgData name="Alp Arslan Bayrakci" userId="c15c45ac-886f-4765-adbd-5ba0eb5e3a0b" providerId="ADAL" clId="{B38271BA-87BA-46BD-9A0A-318E724E280A}" dt="2022-06-29T16:06:37.752" v="346" actId="47"/>
        <pc:sldMkLst>
          <pc:docMk/>
          <pc:sldMk cId="2579109115" sldId="263"/>
        </pc:sldMkLst>
        <pc:spChg chg="mod">
          <ac:chgData name="Alp Arslan Bayrakci" userId="c15c45ac-886f-4765-adbd-5ba0eb5e3a0b" providerId="ADAL" clId="{B38271BA-87BA-46BD-9A0A-318E724E280A}" dt="2022-06-29T15:52:53.181" v="81" actId="20577"/>
          <ac:spMkLst>
            <pc:docMk/>
            <pc:sldMk cId="2579109115" sldId="263"/>
            <ac:spMk id="2" creationId="{496BBC0D-F59E-30CD-4D98-DE65481D8AE9}"/>
          </ac:spMkLst>
        </pc:spChg>
      </pc:sldChg>
      <pc:sldChg chg="addSp delSp modSp del mod">
        <pc:chgData name="Alp Arslan Bayrakci" userId="c15c45ac-886f-4765-adbd-5ba0eb5e3a0b" providerId="ADAL" clId="{B38271BA-87BA-46BD-9A0A-318E724E280A}" dt="2022-06-29T15:48:42.416" v="38" actId="47"/>
        <pc:sldMkLst>
          <pc:docMk/>
          <pc:sldMk cId="3684723998" sldId="263"/>
        </pc:sldMkLst>
        <pc:picChg chg="add del mod">
          <ac:chgData name="Alp Arslan Bayrakci" userId="c15c45ac-886f-4765-adbd-5ba0eb5e3a0b" providerId="ADAL" clId="{B38271BA-87BA-46BD-9A0A-318E724E280A}" dt="2022-06-29T15:43:42.023" v="10" actId="21"/>
          <ac:picMkLst>
            <pc:docMk/>
            <pc:sldMk cId="3684723998" sldId="263"/>
            <ac:picMk id="4" creationId="{D6E85C1E-2F72-C564-5A8D-BF68A4415A51}"/>
          </ac:picMkLst>
        </pc:picChg>
      </pc:sldChg>
      <pc:sldMasterChg chg="modSp mod modSldLayout">
        <pc:chgData name="Alp Arslan Bayrakci" userId="c15c45ac-886f-4765-adbd-5ba0eb5e3a0b" providerId="ADAL" clId="{B38271BA-87BA-46BD-9A0A-318E724E280A}" dt="2022-06-29T16:05:58.813" v="345" actId="2711"/>
        <pc:sldMasterMkLst>
          <pc:docMk/>
          <pc:sldMasterMk cId="0" sldId="2147483648"/>
        </pc:sldMasterMkLst>
        <pc:picChg chg="mod">
          <ac:chgData name="Alp Arslan Bayrakci" userId="c15c45ac-886f-4765-adbd-5ba0eb5e3a0b" providerId="ADAL" clId="{B38271BA-87BA-46BD-9A0A-318E724E280A}" dt="2022-06-29T15:49:23.315" v="42" actId="207"/>
          <ac:picMkLst>
            <pc:docMk/>
            <pc:sldMasterMk cId="0" sldId="2147483648"/>
            <ac:picMk id="7" creationId="{00000000-0000-0000-0000-000000000000}"/>
          </ac:picMkLst>
        </pc:picChg>
        <pc:sldLayoutChg chg="delSp">
          <pc:chgData name="Alp Arslan Bayrakci" userId="c15c45ac-886f-4765-adbd-5ba0eb5e3a0b" providerId="ADAL" clId="{B38271BA-87BA-46BD-9A0A-318E724E280A}" dt="2022-06-29T15:34:28.058" v="0" actId="21"/>
          <pc:sldLayoutMkLst>
            <pc:docMk/>
            <pc:sldMasterMk cId="0" sldId="2147483648"/>
            <pc:sldLayoutMk cId="0" sldId="2147483649"/>
          </pc:sldLayoutMkLst>
          <pc:picChg chg="del">
            <ac:chgData name="Alp Arslan Bayrakci" userId="c15c45ac-886f-4765-adbd-5ba0eb5e3a0b" providerId="ADAL" clId="{B38271BA-87BA-46BD-9A0A-318E724E280A}" dt="2022-06-29T15:34:28.058" v="0" actId="21"/>
            <ac:picMkLst>
              <pc:docMk/>
              <pc:sldMasterMk cId="0" sldId="2147483648"/>
              <pc:sldLayoutMk cId="0" sldId="2147483649"/>
              <ac:picMk id="68" creationId="{606A40C4-AD0A-343A-210B-6B1696C0764F}"/>
            </ac:picMkLst>
          </pc:picChg>
        </pc:sldLayoutChg>
        <pc:sldLayoutChg chg="addSp delSp modSp mod">
          <pc:chgData name="Alp Arslan Bayrakci" userId="c15c45ac-886f-4765-adbd-5ba0eb5e3a0b" providerId="ADAL" clId="{B38271BA-87BA-46BD-9A0A-318E724E280A}" dt="2022-06-29T16:05:58.813" v="345" actId="2711"/>
          <pc:sldLayoutMkLst>
            <pc:docMk/>
            <pc:sldMasterMk cId="0" sldId="2147483648"/>
            <pc:sldLayoutMk cId="0" sldId="2147483650"/>
          </pc:sldLayoutMkLst>
          <pc:spChg chg="mod">
            <ac:chgData name="Alp Arslan Bayrakci" userId="c15c45ac-886f-4765-adbd-5ba0eb5e3a0b" providerId="ADAL" clId="{B38271BA-87BA-46BD-9A0A-318E724E280A}" dt="2022-06-29T15:52:19.383" v="65" actId="113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  <pc:spChg chg="mod">
            <ac:chgData name="Alp Arslan Bayrakci" userId="c15c45ac-886f-4765-adbd-5ba0eb5e3a0b" providerId="ADAL" clId="{B38271BA-87BA-46BD-9A0A-318E724E280A}" dt="2022-06-29T16:05:58.813" v="345" actId="2711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  <pc:spChg chg="add del">
            <ac:chgData name="Alp Arslan Bayrakci" userId="c15c45ac-886f-4765-adbd-5ba0eb5e3a0b" providerId="ADAL" clId="{B38271BA-87BA-46BD-9A0A-318E724E280A}" dt="2022-06-29T15:45:49.044" v="20"/>
            <ac:spMkLst>
              <pc:docMk/>
              <pc:sldMasterMk cId="0" sldId="2147483648"/>
              <pc:sldLayoutMk cId="0" sldId="2147483650"/>
              <ac:spMk id="4" creationId="{00000000-0000-0000-0000-000000000000}"/>
            </ac:spMkLst>
          </pc:spChg>
          <pc:spChg chg="add del">
            <ac:chgData name="Alp Arslan Bayrakci" userId="c15c45ac-886f-4765-adbd-5ba0eb5e3a0b" providerId="ADAL" clId="{B38271BA-87BA-46BD-9A0A-318E724E280A}" dt="2022-06-29T15:48:14.403" v="35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add del">
            <ac:chgData name="Alp Arslan Bayrakci" userId="c15c45ac-886f-4765-adbd-5ba0eb5e3a0b" providerId="ADAL" clId="{B38271BA-87BA-46BD-9A0A-318E724E280A}" dt="2022-06-29T15:45:49.044" v="20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  <pc:spChg chg="add del mod">
            <ac:chgData name="Alp Arslan Bayrakci" userId="c15c45ac-886f-4765-adbd-5ba0eb5e3a0b" providerId="ADAL" clId="{B38271BA-87BA-46BD-9A0A-318E724E280A}" dt="2022-06-29T15:45:48.727" v="19"/>
            <ac:spMkLst>
              <pc:docMk/>
              <pc:sldMasterMk cId="0" sldId="2147483648"/>
              <pc:sldLayoutMk cId="0" sldId="2147483650"/>
              <ac:spMk id="9" creationId="{E96CEBD8-E2F2-AD45-D4DC-F58BADFEAFD6}"/>
            </ac:spMkLst>
          </pc:spChg>
          <pc:spChg chg="add del mod">
            <ac:chgData name="Alp Arslan Bayrakci" userId="c15c45ac-886f-4765-adbd-5ba0eb5e3a0b" providerId="ADAL" clId="{B38271BA-87BA-46BD-9A0A-318E724E280A}" dt="2022-06-29T15:45:48.727" v="19"/>
            <ac:spMkLst>
              <pc:docMk/>
              <pc:sldMasterMk cId="0" sldId="2147483648"/>
              <pc:sldLayoutMk cId="0" sldId="2147483650"/>
              <ac:spMk id="10" creationId="{DA3B9F8E-BC02-DEEF-626B-46E78F816B5C}"/>
            </ac:spMkLst>
          </pc:spChg>
          <pc:spChg chg="add del mod">
            <ac:chgData name="Alp Arslan Bayrakci" userId="c15c45ac-886f-4765-adbd-5ba0eb5e3a0b" providerId="ADAL" clId="{B38271BA-87BA-46BD-9A0A-318E724E280A}" dt="2022-06-29T15:45:48.727" v="19"/>
            <ac:spMkLst>
              <pc:docMk/>
              <pc:sldMasterMk cId="0" sldId="2147483648"/>
              <pc:sldLayoutMk cId="0" sldId="2147483650"/>
              <ac:spMk id="11" creationId="{E9012699-DDCA-0E05-EDF5-D7923B9929F0}"/>
            </ac:spMkLst>
          </pc:spChg>
          <pc:picChg chg="add mod">
            <ac:chgData name="Alp Arslan Bayrakci" userId="c15c45ac-886f-4765-adbd-5ba0eb5e3a0b" providerId="ADAL" clId="{B38271BA-87BA-46BD-9A0A-318E724E280A}" dt="2022-06-29T16:02:30.977" v="170" actId="1076"/>
            <ac:picMkLst>
              <pc:docMk/>
              <pc:sldMasterMk cId="0" sldId="2147483648"/>
              <pc:sldLayoutMk cId="0" sldId="2147483650"/>
              <ac:picMk id="7" creationId="{CCFAE032-2038-7ED4-5D21-0289D6CFD04F}"/>
            </ac:picMkLst>
          </pc:picChg>
          <pc:picChg chg="add mod ord">
            <ac:chgData name="Alp Arslan Bayrakci" userId="c15c45ac-886f-4765-adbd-5ba0eb5e3a0b" providerId="ADAL" clId="{B38271BA-87BA-46BD-9A0A-318E724E280A}" dt="2022-06-29T15:49:50.084" v="44" actId="1076"/>
            <ac:picMkLst>
              <pc:docMk/>
              <pc:sldMasterMk cId="0" sldId="2147483648"/>
              <pc:sldLayoutMk cId="0" sldId="2147483650"/>
              <ac:picMk id="8" creationId="{2B1FB3D9-DBDD-CCC6-773A-D2D03F93BBD8}"/>
            </ac:picMkLst>
          </pc:picChg>
          <pc:picChg chg="add mod">
            <ac:chgData name="Alp Arslan Bayrakci" userId="c15c45ac-886f-4765-adbd-5ba0eb5e3a0b" providerId="ADAL" clId="{B38271BA-87BA-46BD-9A0A-318E724E280A}" dt="2022-06-29T15:48:20.997" v="36" actId="1076"/>
            <ac:picMkLst>
              <pc:docMk/>
              <pc:sldMasterMk cId="0" sldId="2147483648"/>
              <pc:sldLayoutMk cId="0" sldId="2147483650"/>
              <ac:picMk id="12" creationId="{FB3994DD-43FC-8305-970D-7E49A525FE4C}"/>
            </ac:picMkLst>
          </pc:picChg>
        </pc:sldLayoutChg>
      </pc:sldMasterChg>
    </pc:docChg>
  </pc:docChgLst>
  <pc:docChgLst>
    <pc:chgData name="Gizem SÜNGÜ" userId="S::gizemsungu@gtu.edu.tr::f6d77638-90bc-4df7-b4a1-09b29f5b0da3" providerId="AD" clId="Web-{A4B354A7-07B7-4D41-8C2D-CDC3865BB079}"/>
    <pc:docChg chg="modSld">
      <pc:chgData name="Gizem SÜNGÜ" userId="S::gizemsungu@gtu.edu.tr::f6d77638-90bc-4df7-b4a1-09b29f5b0da3" providerId="AD" clId="Web-{A4B354A7-07B7-4D41-8C2D-CDC3865BB079}" dt="2022-08-08T04:46:30.925" v="0" actId="20577"/>
      <pc:docMkLst>
        <pc:docMk/>
      </pc:docMkLst>
      <pc:sldChg chg="modSp">
        <pc:chgData name="Gizem SÜNGÜ" userId="S::gizemsungu@gtu.edu.tr::f6d77638-90bc-4df7-b4a1-09b29f5b0da3" providerId="AD" clId="Web-{A4B354A7-07B7-4D41-8C2D-CDC3865BB079}" dt="2022-08-08T04:46:30.925" v="0" actId="20577"/>
        <pc:sldMkLst>
          <pc:docMk/>
          <pc:sldMk cId="108620469" sldId="268"/>
        </pc:sldMkLst>
        <pc:spChg chg="mod">
          <ac:chgData name="Gizem SÜNGÜ" userId="S::gizemsungu@gtu.edu.tr::f6d77638-90bc-4df7-b4a1-09b29f5b0da3" providerId="AD" clId="Web-{A4B354A7-07B7-4D41-8C2D-CDC3865BB079}" dt="2022-08-08T04:46:30.925" v="0" actId="20577"/>
          <ac:spMkLst>
            <pc:docMk/>
            <pc:sldMk cId="108620469" sldId="268"/>
            <ac:spMk id="8" creationId="{143AAF0D-0EC1-97AE-4D85-666FD667C429}"/>
          </ac:spMkLst>
        </pc:spChg>
      </pc:sldChg>
    </pc:docChg>
  </pc:docChgLst>
  <pc:docChgLst>
    <pc:chgData name="Fatma Nur Esirci" userId="db884f13-b55a-4cac-8afc-b2177a0dcafa" providerId="ADAL" clId="{E9992BDF-13AA-7B48-B609-F20C4CC65820}"/>
    <pc:docChg chg="undo custSel modSld">
      <pc:chgData name="Fatma Nur Esirci" userId="db884f13-b55a-4cac-8afc-b2177a0dcafa" providerId="ADAL" clId="{E9992BDF-13AA-7B48-B609-F20C4CC65820}" dt="2022-08-08T04:56:56.939" v="143" actId="22"/>
      <pc:docMkLst>
        <pc:docMk/>
      </pc:docMkLst>
      <pc:sldChg chg="modNotesTx">
        <pc:chgData name="Fatma Nur Esirci" userId="db884f13-b55a-4cac-8afc-b2177a0dcafa" providerId="ADAL" clId="{E9992BDF-13AA-7B48-B609-F20C4CC65820}" dt="2022-08-08T04:44:26.536" v="0" actId="22"/>
        <pc:sldMkLst>
          <pc:docMk/>
          <pc:sldMk cId="3903103918" sldId="273"/>
        </pc:sldMkLst>
      </pc:sldChg>
      <pc:sldChg chg="modNotesTx">
        <pc:chgData name="Fatma Nur Esirci" userId="db884f13-b55a-4cac-8afc-b2177a0dcafa" providerId="ADAL" clId="{E9992BDF-13AA-7B48-B609-F20C4CC65820}" dt="2022-08-08T04:48:31.648" v="9" actId="22"/>
        <pc:sldMkLst>
          <pc:docMk/>
          <pc:sldMk cId="1150380741" sldId="277"/>
        </pc:sldMkLst>
      </pc:sldChg>
      <pc:sldChg chg="modNotesTx">
        <pc:chgData name="Fatma Nur Esirci" userId="db884f13-b55a-4cac-8afc-b2177a0dcafa" providerId="ADAL" clId="{E9992BDF-13AA-7B48-B609-F20C4CC65820}" dt="2022-08-08T04:49:42.344" v="12" actId="22"/>
        <pc:sldMkLst>
          <pc:docMk/>
          <pc:sldMk cId="3043136154" sldId="279"/>
        </pc:sldMkLst>
      </pc:sldChg>
      <pc:sldChg chg="modNotesTx">
        <pc:chgData name="Fatma Nur Esirci" userId="db884f13-b55a-4cac-8afc-b2177a0dcafa" providerId="ADAL" clId="{E9992BDF-13AA-7B48-B609-F20C4CC65820}" dt="2022-08-08T04:56:56.939" v="143" actId="22"/>
        <pc:sldMkLst>
          <pc:docMk/>
          <pc:sldMk cId="1658905713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will talk about xxx and yy</a:t>
            </a:r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0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was mentioned in the previous </a:t>
            </a:r>
            <a:r>
              <a:rPr lang="en-US" err="1"/>
              <a:t>lessondigital</a:t>
            </a:r>
            <a:r>
              <a:rPr lang="en-US"/>
              <a:t> systems are discrete systems</a:t>
            </a:r>
            <a:r>
              <a:rPr lang="tr-TR"/>
              <a:t>. </a:t>
            </a:r>
          </a:p>
          <a:p>
            <a:r>
              <a:rPr lang="en-US"/>
              <a:t>we have 3 main operations.</a:t>
            </a:r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4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words here are your dictionary.</a:t>
            </a:r>
            <a:r>
              <a:rPr lang="tr-TR"/>
              <a:t> It </a:t>
            </a:r>
            <a:r>
              <a:rPr lang="tr-TR" err="1"/>
              <a:t>consists</a:t>
            </a:r>
            <a:r>
              <a:rPr lang="tr-TR"/>
              <a:t> of main words in logic design </a:t>
            </a:r>
            <a:r>
              <a:rPr lang="tr-TR" err="1"/>
              <a:t>courses</a:t>
            </a:r>
            <a:r>
              <a:rPr lang="tr-TR"/>
              <a:t>.</a:t>
            </a:r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4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was the intro so far. now we can work on an example.</a:t>
            </a:r>
            <a:endParaRPr lang="tr-TR"/>
          </a:p>
          <a:p>
            <a:r>
              <a:rPr lang="en-US"/>
              <a:t>there are 3 literals in this example.</a:t>
            </a:r>
            <a:endParaRPr lang="tr-TR"/>
          </a:p>
          <a:p>
            <a:r>
              <a:rPr lang="en-US"/>
              <a:t>how many logic operators are there?</a:t>
            </a:r>
            <a:r>
              <a:rPr lang="tr-TR"/>
              <a:t> </a:t>
            </a:r>
            <a:r>
              <a:rPr lang="tr-TR" err="1"/>
              <a:t>Just</a:t>
            </a:r>
            <a:r>
              <a:rPr lang="tr-TR"/>
              <a:t> two. </a:t>
            </a:r>
            <a:r>
              <a:rPr lang="tr-TR" err="1"/>
              <a:t>Actually</a:t>
            </a:r>
            <a:r>
              <a:rPr lang="tr-TR"/>
              <a:t> </a:t>
            </a:r>
            <a:r>
              <a:rPr lang="tr-TR" err="1"/>
              <a:t>ıts</a:t>
            </a:r>
            <a:r>
              <a:rPr lang="tr-TR"/>
              <a:t> product term (</a:t>
            </a:r>
            <a:r>
              <a:rPr lang="tr-TR" err="1"/>
              <a:t>andig</a:t>
            </a:r>
            <a:r>
              <a:rPr lang="tr-TR"/>
              <a:t>).</a:t>
            </a:r>
          </a:p>
          <a:p>
            <a:r>
              <a:rPr lang="tr-TR"/>
              <a:t>First we have to start by </a:t>
            </a:r>
            <a:r>
              <a:rPr lang="en-US"/>
              <a:t>create</a:t>
            </a:r>
            <a:r>
              <a:rPr lang="tr-TR"/>
              <a:t> the </a:t>
            </a:r>
            <a:r>
              <a:rPr lang="tr-TR" err="1"/>
              <a:t>truth</a:t>
            </a:r>
            <a:r>
              <a:rPr lang="tr-TR"/>
              <a:t> </a:t>
            </a:r>
            <a:r>
              <a:rPr lang="tr-TR" err="1"/>
              <a:t>table</a:t>
            </a:r>
            <a:r>
              <a:rPr lang="tr-TR"/>
              <a:t>.</a:t>
            </a:r>
            <a:endParaRPr lang="en-US"/>
          </a:p>
          <a:p>
            <a:r>
              <a:rPr lang="tr-TR"/>
              <a:t>The </a:t>
            </a:r>
            <a:r>
              <a:rPr lang="tr-TR" err="1"/>
              <a:t>truth</a:t>
            </a:r>
            <a:r>
              <a:rPr lang="tr-TR"/>
              <a:t> </a:t>
            </a:r>
            <a:r>
              <a:rPr lang="tr-TR" err="1"/>
              <a:t>table</a:t>
            </a:r>
            <a:r>
              <a:rPr lang="tr-TR"/>
              <a:t> </a:t>
            </a:r>
            <a:r>
              <a:rPr lang="tr-TR" err="1"/>
              <a:t>consists</a:t>
            </a:r>
            <a:r>
              <a:rPr lang="tr-TR"/>
              <a:t> of </a:t>
            </a:r>
            <a:r>
              <a:rPr lang="tr-TR" err="1"/>
              <a:t>cases</a:t>
            </a:r>
            <a:r>
              <a:rPr lang="tr-TR"/>
              <a:t> where the </a:t>
            </a:r>
            <a:r>
              <a:rPr lang="tr-TR" err="1"/>
              <a:t>given</a:t>
            </a:r>
            <a:r>
              <a:rPr lang="tr-TR"/>
              <a:t> </a:t>
            </a:r>
            <a:r>
              <a:rPr lang="tr-TR" err="1"/>
              <a:t>equation</a:t>
            </a:r>
            <a:r>
              <a:rPr lang="tr-TR"/>
              <a:t> is 1 and 0.</a:t>
            </a:r>
          </a:p>
          <a:p>
            <a:r>
              <a:rPr lang="tr-TR"/>
              <a:t>Let's </a:t>
            </a:r>
            <a:r>
              <a:rPr lang="tr-TR" err="1"/>
              <a:t>consider</a:t>
            </a:r>
            <a:r>
              <a:rPr lang="tr-TR"/>
              <a:t> the design part. With </a:t>
            </a:r>
            <a:r>
              <a:rPr lang="tr-TR" err="1"/>
              <a:t>which</a:t>
            </a:r>
            <a:r>
              <a:rPr lang="tr-TR"/>
              <a:t> </a:t>
            </a:r>
            <a:r>
              <a:rPr lang="tr-TR" err="1"/>
              <a:t>logical</a:t>
            </a:r>
            <a:r>
              <a:rPr lang="tr-TR"/>
              <a:t> </a:t>
            </a:r>
            <a:r>
              <a:rPr lang="tr-TR" err="1"/>
              <a:t>gates</a:t>
            </a:r>
            <a:r>
              <a:rPr lang="tr-TR"/>
              <a:t> can we provide this </a:t>
            </a:r>
            <a:r>
              <a:rPr lang="tr-TR" err="1"/>
              <a:t>equation</a:t>
            </a:r>
            <a:r>
              <a:rPr lang="tr-TR"/>
              <a:t>?</a:t>
            </a:r>
          </a:p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8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2B1FB3D9-DBDD-CCC6-773A-D2D03F93BB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6036" y="5940452"/>
            <a:ext cx="1125964" cy="1006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1793"/>
            <a:ext cx="9852818" cy="829282"/>
          </a:xfrm>
        </p:spPr>
        <p:txBody>
          <a:bodyPr/>
          <a:lstStyle>
            <a:lvl1pPr>
              <a:defRPr b="0">
                <a:latin typeface="Digitalis" panose="00000400000000000000" pitchFamily="2" charset="0"/>
                <a:cs typeface="Cascadia Code" pitchFamily="1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6" y="1076325"/>
            <a:ext cx="10467974" cy="5105400"/>
          </a:xfrm>
        </p:spPr>
        <p:txBody>
          <a:bodyPr/>
          <a:lstStyle>
            <a:lvl1pPr marL="2286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600">
                <a:latin typeface="Abadi" panose="020B0604020104020204" pitchFamily="34" charset="0"/>
                <a:cs typeface="Cascadia Code" pitchFamily="1" charset="0"/>
              </a:defRPr>
            </a:lvl1pPr>
            <a:lvl2pPr marL="6858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>
                <a:latin typeface="Abadi" panose="020B0604020104020204" pitchFamily="34" charset="0"/>
                <a:cs typeface="Cascadia Code" pitchFamily="1" charset="0"/>
              </a:defRPr>
            </a:lvl2pPr>
            <a:lvl3pPr marL="11430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>
                <a:latin typeface="Abadi" panose="020B0604020104020204" pitchFamily="34" charset="0"/>
                <a:cs typeface="Cascadia Code" pitchFamily="1" charset="0"/>
              </a:defRPr>
            </a:lvl3pPr>
            <a:lvl4pPr marL="16002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>
                <a:latin typeface="Abadi" panose="020B0604020104020204" pitchFamily="34" charset="0"/>
                <a:cs typeface="Cascadia Code" pitchFamily="1" charset="0"/>
              </a:defRPr>
            </a:lvl4pPr>
            <a:lvl5pPr marL="20574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>
                <a:latin typeface="Abadi" panose="020B0604020104020204" pitchFamily="34" charset="0"/>
                <a:cs typeface="Cascadia Code" pitchFamily="1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6416674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742C1CB5-A088-4DB4-8A5C-B084F9B2B528}" type="datetime1">
              <a:rPr lang="en-US" smtClean="0"/>
              <a:pPr/>
              <a:t>8/12/2022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6416674"/>
            <a:ext cx="771089" cy="365125"/>
          </a:xfrm>
        </p:spPr>
        <p:txBody>
          <a:bodyPr/>
          <a:lstStyle>
            <a:lvl1pPr>
              <a:defRPr sz="1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6" descr="C:\Users\rehin99\Desktop\gtu-logo.png">
            <a:extLst>
              <a:ext uri="{FF2B5EF4-FFF2-40B4-BE49-F238E27FC236}">
                <a16:creationId xmlns:a16="http://schemas.microsoft.com/office/drawing/2014/main" id="{CCFAE032-2038-7ED4-5D21-0289D6CFD0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585" y="151793"/>
            <a:ext cx="989740" cy="61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FB3994DD-43FC-8305-970D-7E49A525FE4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42727" y="6276975"/>
            <a:ext cx="903368" cy="47622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E567B94D-50C4-4558-AAA1-857DDB1A21EF}" type="datetime1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/>
              <a:t>Digital Design Primer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FPGA/Verilog from Scratch</a:t>
            </a:r>
          </a:p>
          <a:p>
            <a:pPr algn="ctr"/>
            <a:r>
              <a:rPr lang="en-US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8F6F-A722-0D3E-92DA-308B94D05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76325"/>
            <a:ext cx="11042483" cy="2352675"/>
          </a:xfrm>
        </p:spPr>
        <p:txBody>
          <a:bodyPr>
            <a:normAutofit fontScale="92500"/>
          </a:bodyPr>
          <a:lstStyle/>
          <a:p>
            <a:r>
              <a:rPr lang="en-US" altLang="zh-TW"/>
              <a:t>Binary logic consists of binary variables and a set of logical operations.</a:t>
            </a:r>
          </a:p>
          <a:p>
            <a:r>
              <a:rPr lang="en-US" altLang="zh-TW"/>
              <a:t>The variables are designated by letters of the alphabet, such as </a:t>
            </a:r>
            <a:r>
              <a:rPr lang="en-US" altLang="zh-TW" i="1"/>
              <a:t>A</a:t>
            </a:r>
            <a:r>
              <a:rPr lang="en-US" altLang="zh-TW"/>
              <a:t>, </a:t>
            </a:r>
            <a:r>
              <a:rPr lang="en-US" altLang="zh-TW" i="1"/>
              <a:t>B</a:t>
            </a:r>
            <a:r>
              <a:rPr lang="en-US" altLang="zh-TW"/>
              <a:t>, </a:t>
            </a:r>
            <a:r>
              <a:rPr lang="en-US" altLang="zh-TW" i="1"/>
              <a:t>C</a:t>
            </a:r>
            <a:r>
              <a:rPr lang="en-US" altLang="zh-TW"/>
              <a:t>, </a:t>
            </a:r>
            <a:r>
              <a:rPr lang="en-US" altLang="zh-TW" i="1"/>
              <a:t>x</a:t>
            </a:r>
            <a:r>
              <a:rPr lang="en-US" altLang="zh-TW"/>
              <a:t>, </a:t>
            </a:r>
            <a:r>
              <a:rPr lang="en-US" altLang="zh-TW" i="1"/>
              <a:t>y</a:t>
            </a:r>
            <a:r>
              <a:rPr lang="en-US" altLang="zh-TW"/>
              <a:t>, </a:t>
            </a:r>
            <a:r>
              <a:rPr lang="en-US" altLang="zh-TW" i="1"/>
              <a:t>z</a:t>
            </a:r>
            <a:r>
              <a:rPr lang="en-US" altLang="zh-TW"/>
              <a:t>, </a:t>
            </a:r>
            <a:r>
              <a:rPr lang="en-US" altLang="zh-TW" err="1"/>
              <a:t>etc</a:t>
            </a:r>
            <a:r>
              <a:rPr lang="en-US" altLang="zh-TW"/>
              <a:t>, with each variable having two and only two distinct possible values: 1 and 0</a:t>
            </a:r>
          </a:p>
          <a:p>
            <a:r>
              <a:rPr lang="en-US" altLang="zh-TW"/>
              <a:t>Three basic logical operations: AND, OR, and NOT. </a:t>
            </a:r>
          </a:p>
        </p:txBody>
      </p:sp>
    </p:spTree>
    <p:extLst>
      <p:ext uri="{BB962C8B-B14F-4D97-AF65-F5344CB8AC3E}">
        <p14:creationId xmlns:p14="http://schemas.microsoft.com/office/powerpoint/2010/main" val="230313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8F6F-A722-0D3E-92DA-308B94D05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76325"/>
            <a:ext cx="11042483" cy="1101391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Truth Tables, Boolean Expressions, and Logic Gates</a:t>
            </a:r>
          </a:p>
          <a:p>
            <a:pPr marL="0" indent="0">
              <a:buNone/>
            </a:pPr>
            <a:r>
              <a:rPr lang="en-US"/>
              <a:t>	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3E235F4A-1050-EEEB-E2E2-EEBD7D044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02490"/>
              </p:ext>
            </p:extLst>
          </p:nvPr>
        </p:nvGraphicFramePr>
        <p:xfrm>
          <a:off x="1284371" y="2287921"/>
          <a:ext cx="2160588" cy="2392364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val="1559280444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35873184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4091894571"/>
                    </a:ext>
                  </a:extLst>
                </a:gridCol>
              </a:tblGrid>
              <a:tr h="477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909641"/>
                  </a:ext>
                </a:extLst>
              </a:tr>
              <a:tr h="477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065274"/>
                  </a:ext>
                </a:extLst>
              </a:tr>
              <a:tr h="479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53258"/>
                  </a:ext>
                </a:extLst>
              </a:tr>
              <a:tr h="477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199621"/>
                  </a:ext>
                </a:extLst>
              </a:tr>
              <a:tr h="479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521095"/>
                  </a:ext>
                </a:extLst>
              </a:tr>
            </a:tbl>
          </a:graphicData>
        </a:graphic>
      </p:graphicFrame>
      <p:graphicFrame>
        <p:nvGraphicFramePr>
          <p:cNvPr id="5" name="Group 30">
            <a:extLst>
              <a:ext uri="{FF2B5EF4-FFF2-40B4-BE49-F238E27FC236}">
                <a16:creationId xmlns:a16="http://schemas.microsoft.com/office/drawing/2014/main" id="{78A45637-92CC-228A-42E1-0DE7F8051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644946"/>
              </p:ext>
            </p:extLst>
          </p:nvPr>
        </p:nvGraphicFramePr>
        <p:xfrm>
          <a:off x="4524459" y="2287921"/>
          <a:ext cx="2160587" cy="2392364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val="2870419851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166942071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3520429491"/>
                    </a:ext>
                  </a:extLst>
                </a:gridCol>
              </a:tblGrid>
              <a:tr h="477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94426"/>
                  </a:ext>
                </a:extLst>
              </a:tr>
              <a:tr h="477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836842"/>
                  </a:ext>
                </a:extLst>
              </a:tr>
              <a:tr h="479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326974"/>
                  </a:ext>
                </a:extLst>
              </a:tr>
              <a:tr h="477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786537"/>
                  </a:ext>
                </a:extLst>
              </a:tr>
              <a:tr h="479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437682"/>
                  </a:ext>
                </a:extLst>
              </a:tr>
            </a:tbl>
          </a:graphicData>
        </a:graphic>
      </p:graphicFrame>
      <p:graphicFrame>
        <p:nvGraphicFramePr>
          <p:cNvPr id="6" name="Group 56">
            <a:extLst>
              <a:ext uri="{FF2B5EF4-FFF2-40B4-BE49-F238E27FC236}">
                <a16:creationId xmlns:a16="http://schemas.microsoft.com/office/drawing/2014/main" id="{475307E1-33EB-2F02-2157-4C1D3A37A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10387"/>
              </p:ext>
            </p:extLst>
          </p:nvPr>
        </p:nvGraphicFramePr>
        <p:xfrm>
          <a:off x="7583571" y="2287921"/>
          <a:ext cx="1441450" cy="1435101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val="208134718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410994124"/>
                    </a:ext>
                  </a:extLst>
                </a:gridCol>
              </a:tblGrid>
              <a:tr h="477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235661"/>
                  </a:ext>
                </a:extLst>
              </a:tr>
              <a:tr h="477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987312"/>
                  </a:ext>
                </a:extLst>
              </a:tr>
              <a:tr h="479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142926"/>
                  </a:ext>
                </a:extLst>
              </a:tr>
            </a:tbl>
          </a:graphicData>
        </a:graphic>
      </p:graphicFrame>
      <p:sp>
        <p:nvSpPr>
          <p:cNvPr id="7" name="Text Box 70">
            <a:extLst>
              <a:ext uri="{FF2B5EF4-FFF2-40B4-BE49-F238E27FC236}">
                <a16:creationId xmlns:a16="http://schemas.microsoft.com/office/drawing/2014/main" id="{B52A6A3D-CBFE-DF7F-9382-A4AC14AA2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371" y="1748171"/>
            <a:ext cx="21605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 altLang="en-US" sz="28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</p:txBody>
      </p:sp>
      <p:sp>
        <p:nvSpPr>
          <p:cNvPr id="8" name="Text Box 71">
            <a:extLst>
              <a:ext uri="{FF2B5EF4-FFF2-40B4-BE49-F238E27FC236}">
                <a16:creationId xmlns:a16="http://schemas.microsoft.com/office/drawing/2014/main" id="{CDB43639-0AA9-ECA0-F13F-0D379EEDE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459" y="1748171"/>
            <a:ext cx="2160587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 altLang="en-US" sz="28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9" name="Text Box 72">
            <a:extLst>
              <a:ext uri="{FF2B5EF4-FFF2-40B4-BE49-F238E27FC236}">
                <a16:creationId xmlns:a16="http://schemas.microsoft.com/office/drawing/2014/main" id="{C90948E7-0B7D-A8DE-E705-D59D9763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4546" y="1748171"/>
            <a:ext cx="10795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 altLang="en-US" sz="28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graphicFrame>
        <p:nvGraphicFramePr>
          <p:cNvPr id="10" name="Object 73">
            <a:extLst>
              <a:ext uri="{FF2B5EF4-FFF2-40B4-BE49-F238E27FC236}">
                <a16:creationId xmlns:a16="http://schemas.microsoft.com/office/drawing/2014/main" id="{40ED49EF-8487-F21A-AFD0-A87DFBA406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323303"/>
              </p:ext>
            </p:extLst>
          </p:nvPr>
        </p:nvGraphicFramePr>
        <p:xfrm>
          <a:off x="1644734" y="5580396"/>
          <a:ext cx="1439862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68122" imgH="342351" progId="Visio.Drawing.11">
                  <p:embed/>
                </p:oleObj>
              </mc:Choice>
              <mc:Fallback>
                <p:oleObj name="Visio" r:id="rId2" imgW="668122" imgH="342351" progId="Visio.Drawing.11">
                  <p:embed/>
                  <p:pic>
                    <p:nvPicPr>
                      <p:cNvPr id="10" name="Object 73">
                        <a:extLst>
                          <a:ext uri="{FF2B5EF4-FFF2-40B4-BE49-F238E27FC236}">
                            <a16:creationId xmlns:a16="http://schemas.microsoft.com/office/drawing/2014/main" id="{40ED49EF-8487-F21A-AFD0-A87DFBA406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734" y="5580396"/>
                        <a:ext cx="1439862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4">
            <a:extLst>
              <a:ext uri="{FF2B5EF4-FFF2-40B4-BE49-F238E27FC236}">
                <a16:creationId xmlns:a16="http://schemas.microsoft.com/office/drawing/2014/main" id="{EE343771-F3B9-3A89-216C-A157343EA6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930604"/>
              </p:ext>
            </p:extLst>
          </p:nvPr>
        </p:nvGraphicFramePr>
        <p:xfrm>
          <a:off x="4884821" y="5580396"/>
          <a:ext cx="1439863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68122" imgH="342351" progId="Visio.Drawing.11">
                  <p:embed/>
                </p:oleObj>
              </mc:Choice>
              <mc:Fallback>
                <p:oleObj name="Visio" r:id="rId4" imgW="668122" imgH="342351" progId="Visio.Drawing.11">
                  <p:embed/>
                  <p:pic>
                    <p:nvPicPr>
                      <p:cNvPr id="11" name="Object 74">
                        <a:extLst>
                          <a:ext uri="{FF2B5EF4-FFF2-40B4-BE49-F238E27FC236}">
                            <a16:creationId xmlns:a16="http://schemas.microsoft.com/office/drawing/2014/main" id="{EE343771-F3B9-3A89-216C-A157343EA6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4821" y="5580396"/>
                        <a:ext cx="1439863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75">
            <a:extLst>
              <a:ext uri="{FF2B5EF4-FFF2-40B4-BE49-F238E27FC236}">
                <a16:creationId xmlns:a16="http://schemas.microsoft.com/office/drawing/2014/main" id="{1FE078E7-EEC4-32AE-B911-D0B8FB474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371" y="5040646"/>
            <a:ext cx="2160588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 altLang="en-US" sz="2400" b="1" u="none">
                <a:solidFill>
                  <a:schemeClr val="bg1"/>
                </a:solidFill>
                <a:cs typeface="Times New Roman" panose="02020603050405020304" pitchFamily="18" charset="0"/>
              </a:rPr>
              <a:t>z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 = </a:t>
            </a:r>
            <a:r>
              <a:rPr lang="en-US" altLang="en-US" sz="2400" b="1" u="none">
                <a:solidFill>
                  <a:schemeClr val="bg1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 • </a:t>
            </a:r>
            <a:r>
              <a:rPr lang="en-US" altLang="en-US" sz="2400" b="1" u="none">
                <a:solidFill>
                  <a:schemeClr val="bg1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 = </a:t>
            </a:r>
            <a:r>
              <a:rPr lang="en-US" altLang="en-US" sz="2400" b="1" u="none">
                <a:solidFill>
                  <a:schemeClr val="bg1"/>
                </a:solidFill>
                <a:cs typeface="Times New Roman" panose="02020603050405020304" pitchFamily="18" charset="0"/>
              </a:rPr>
              <a:t>x y</a:t>
            </a:r>
          </a:p>
        </p:txBody>
      </p:sp>
      <p:sp>
        <p:nvSpPr>
          <p:cNvPr id="13" name="Text Box 76">
            <a:extLst>
              <a:ext uri="{FF2B5EF4-FFF2-40B4-BE49-F238E27FC236}">
                <a16:creationId xmlns:a16="http://schemas.microsoft.com/office/drawing/2014/main" id="{39DDF3CD-18CF-9634-2919-C8DC8B1F7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459" y="5040646"/>
            <a:ext cx="2160587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 altLang="en-US" sz="2400" b="1" u="none">
                <a:solidFill>
                  <a:schemeClr val="bg1"/>
                </a:solidFill>
                <a:cs typeface="Times New Roman" panose="02020603050405020304" pitchFamily="18" charset="0"/>
              </a:rPr>
              <a:t>z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 = </a:t>
            </a:r>
            <a:r>
              <a:rPr lang="en-US" altLang="en-US" sz="2400" b="1" u="none">
                <a:solidFill>
                  <a:schemeClr val="bg1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 + </a:t>
            </a:r>
            <a:r>
              <a:rPr lang="en-US" altLang="en-US" sz="2400" b="1" u="none">
                <a:solidFill>
                  <a:schemeClr val="bg1"/>
                </a:solidFill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4" name="Group 77">
            <a:extLst>
              <a:ext uri="{FF2B5EF4-FFF2-40B4-BE49-F238E27FC236}">
                <a16:creationId xmlns:a16="http://schemas.microsoft.com/office/drawing/2014/main" id="{F42EF169-725E-2C5E-FE08-87C4993DB3D4}"/>
              </a:ext>
            </a:extLst>
          </p:cNvPr>
          <p:cNvGrpSpPr>
            <a:grpSpLocks/>
          </p:cNvGrpSpPr>
          <p:nvPr/>
        </p:nvGrpSpPr>
        <p:grpSpPr bwMode="auto">
          <a:xfrm>
            <a:off x="7045409" y="5040646"/>
            <a:ext cx="2160587" cy="331787"/>
            <a:chOff x="4241" y="3181"/>
            <a:chExt cx="1361" cy="209"/>
          </a:xfrm>
        </p:grpSpPr>
        <p:sp>
          <p:nvSpPr>
            <p:cNvPr id="15" name="Text Box 78">
              <a:extLst>
                <a:ext uri="{FF2B5EF4-FFF2-40B4-BE49-F238E27FC236}">
                  <a16:creationId xmlns:a16="http://schemas.microsoft.com/office/drawing/2014/main" id="{08E499E9-FB30-0090-2CC6-489A0FF76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3181"/>
              <a:ext cx="1361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buNone/>
              </a:pPr>
              <a:r>
                <a:rPr lang="en-US" altLang="en-US" sz="2400" b="1" u="none">
                  <a:solidFill>
                    <a:schemeClr val="bg1"/>
                  </a:solidFill>
                  <a:cs typeface="Times New Roman" panose="02020603050405020304" pitchFamily="18" charset="0"/>
                </a:rPr>
                <a:t>z</a:t>
              </a:r>
              <a:r>
                <a:rPr lang="en-US" altLang="en-US" sz="2400" b="1" i="0" u="none">
                  <a:solidFill>
                    <a:schemeClr val="bg1"/>
                  </a:solidFill>
                  <a:cs typeface="Times New Roman" panose="02020603050405020304" pitchFamily="18" charset="0"/>
                </a:rPr>
                <a:t> = </a:t>
              </a:r>
              <a:r>
                <a:rPr lang="en-US" altLang="en-US" sz="2400" b="1" u="none">
                  <a:solidFill>
                    <a:schemeClr val="bg1"/>
                  </a:solidFill>
                  <a:cs typeface="Times New Roman" panose="02020603050405020304" pitchFamily="18" charset="0"/>
                </a:rPr>
                <a:t>x</a:t>
              </a:r>
              <a:r>
                <a:rPr lang="en-US" altLang="en-US" sz="2400" b="1" i="0" u="none">
                  <a:solidFill>
                    <a:schemeClr val="bg1"/>
                  </a:solidFill>
                  <a:cs typeface="Times New Roman" panose="02020603050405020304" pitchFamily="18" charset="0"/>
                </a:rPr>
                <a:t> = </a:t>
              </a:r>
              <a:r>
                <a:rPr lang="en-US" altLang="en-US" sz="2400" b="1" u="none">
                  <a:solidFill>
                    <a:schemeClr val="bg1"/>
                  </a:solidFill>
                  <a:cs typeface="Times New Roman" panose="02020603050405020304" pitchFamily="18" charset="0"/>
                </a:rPr>
                <a:t>x’</a:t>
              </a:r>
            </a:p>
          </p:txBody>
        </p:sp>
        <p:sp>
          <p:nvSpPr>
            <p:cNvPr id="16" name="Line 79">
              <a:extLst>
                <a:ext uri="{FF2B5EF4-FFF2-40B4-BE49-F238E27FC236}">
                  <a16:creationId xmlns:a16="http://schemas.microsoft.com/office/drawing/2014/main" id="{F5D53304-C5C1-7F0C-2BD2-A01CD9F1D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3" y="3211"/>
              <a:ext cx="13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7" name="Object 80">
            <a:extLst>
              <a:ext uri="{FF2B5EF4-FFF2-40B4-BE49-F238E27FC236}">
                <a16:creationId xmlns:a16="http://schemas.microsoft.com/office/drawing/2014/main" id="{6919FE6D-FB26-5E8C-7B94-1F52730C8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696431"/>
              </p:ext>
            </p:extLst>
          </p:nvPr>
        </p:nvGraphicFramePr>
        <p:xfrm>
          <a:off x="7045409" y="5637546"/>
          <a:ext cx="180022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668122" imgH="262128" progId="Visio.Drawing.11">
                  <p:embed/>
                </p:oleObj>
              </mc:Choice>
              <mc:Fallback>
                <p:oleObj name="Visio" r:id="rId6" imgW="668122" imgH="262128" progId="Visio.Drawing.11">
                  <p:embed/>
                  <p:pic>
                    <p:nvPicPr>
                      <p:cNvPr id="17" name="Object 80">
                        <a:extLst>
                          <a:ext uri="{FF2B5EF4-FFF2-40B4-BE49-F238E27FC236}">
                            <a16:creationId xmlns:a16="http://schemas.microsoft.com/office/drawing/2014/main" id="{6919FE6D-FB26-5E8C-7B94-1F52730C88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5409" y="5637546"/>
                        <a:ext cx="1800225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19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A682-B67D-BCAB-5337-495033FE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logic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9F41BD60-0E0F-FF66-3861-6B97C91C3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40" y="2139139"/>
            <a:ext cx="5551729" cy="364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079885-D673-4319-6AC0-ADC3DC47E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10467974" cy="5105400"/>
          </a:xfrm>
        </p:spPr>
        <p:txBody>
          <a:bodyPr/>
          <a:lstStyle/>
          <a:p>
            <a:r>
              <a:rPr lang="en-US" altLang="zh-TW" sz="2800" i="0" u="none">
                <a:solidFill>
                  <a:schemeClr val="bg1"/>
                </a:solidFill>
              </a:rPr>
              <a:t>Input-Output signals for gates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48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8F6F-A722-0D3E-92DA-308B94D05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Boolean Algebra</a:t>
            </a:r>
          </a:p>
          <a:p>
            <a:r>
              <a:rPr lang="en-US"/>
              <a:t>Boolean Functions</a:t>
            </a:r>
          </a:p>
          <a:p>
            <a:r>
              <a:rPr lang="en-US"/>
              <a:t>All Logic Gates</a:t>
            </a:r>
          </a:p>
          <a:p>
            <a:r>
              <a:rPr lang="en-US"/>
              <a:t>K-Map</a:t>
            </a:r>
          </a:p>
          <a:p>
            <a:r>
              <a:rPr lang="en-US"/>
              <a:t>Implementation with Logic Gates</a:t>
            </a:r>
          </a:p>
          <a:p>
            <a:r>
              <a:rPr lang="en-US"/>
              <a:t>Example : Parity Checking</a:t>
            </a:r>
          </a:p>
        </p:txBody>
      </p:sp>
    </p:spTree>
    <p:extLst>
      <p:ext uri="{BB962C8B-B14F-4D97-AF65-F5344CB8AC3E}">
        <p14:creationId xmlns:p14="http://schemas.microsoft.com/office/powerpoint/2010/main" val="3903103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E45F-A8D3-CEC2-5F16-CD8ED9DB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(binary)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866EC-51C7-D05C-C671-2C1F13B41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10467974" cy="5420728"/>
          </a:xfrm>
        </p:spPr>
        <p:txBody>
          <a:bodyPr>
            <a:noAutofit/>
          </a:bodyPr>
          <a:lstStyle/>
          <a:p>
            <a:r>
              <a:rPr lang="en-US" sz="1800" b="1" i="0">
                <a:solidFill>
                  <a:srgbClr val="000000"/>
                </a:solidFill>
                <a:effectLst/>
              </a:rPr>
              <a:t>What is an algebra?</a:t>
            </a:r>
          </a:p>
          <a:p>
            <a:pPr lvl="1"/>
            <a:r>
              <a:rPr lang="en-US" sz="1800" b="0" i="0">
                <a:solidFill>
                  <a:srgbClr val="000000"/>
                </a:solidFill>
                <a:effectLst/>
              </a:rPr>
              <a:t>Mathematical system consisting</a:t>
            </a:r>
            <a:r>
              <a:rPr lang="en-US" sz="1800" b="1">
                <a:solidFill>
                  <a:srgbClr val="000000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</a:rPr>
              <a:t>of</a:t>
            </a:r>
          </a:p>
          <a:p>
            <a:pPr lvl="2"/>
            <a:r>
              <a:rPr lang="en-US" sz="1800" b="0" i="0">
                <a:solidFill>
                  <a:srgbClr val="000000"/>
                </a:solidFill>
                <a:effectLst/>
              </a:rPr>
              <a:t>Set of elements (example:</a:t>
            </a:r>
            <a:r>
              <a:rPr lang="en-US" sz="1800" b="0" i="1">
                <a:solidFill>
                  <a:srgbClr val="000000"/>
                </a:solidFill>
                <a:effectLst/>
              </a:rPr>
              <a:t> N</a:t>
            </a:r>
            <a:r>
              <a:rPr lang="en-US" sz="1800" b="0" i="0">
                <a:solidFill>
                  <a:srgbClr val="000000"/>
                </a:solidFill>
                <a:effectLst/>
              </a:rPr>
              <a:t>= {1,2,3,4,…})</a:t>
            </a:r>
          </a:p>
          <a:p>
            <a:pPr lvl="2"/>
            <a:r>
              <a:rPr lang="en-US" sz="1800" b="0" i="0">
                <a:solidFill>
                  <a:srgbClr val="000000"/>
                </a:solidFill>
                <a:effectLst/>
              </a:rPr>
              <a:t>Set of operators (+, -,×,÷)</a:t>
            </a:r>
          </a:p>
          <a:p>
            <a:pPr lvl="2"/>
            <a:r>
              <a:rPr lang="en-US" sz="1800" b="0" i="0">
                <a:solidFill>
                  <a:srgbClr val="000000"/>
                </a:solidFill>
                <a:effectLst/>
              </a:rPr>
              <a:t>Axioms or postulates (associativity, distributivity, closure, </a:t>
            </a:r>
            <a:r>
              <a:rPr lang="en-US" sz="1800" b="0" i="0" err="1">
                <a:solidFill>
                  <a:srgbClr val="000000"/>
                </a:solidFill>
                <a:effectLst/>
              </a:rPr>
              <a:t>identityelements</a:t>
            </a:r>
            <a:r>
              <a:rPr lang="en-US" sz="1800" b="0" i="0">
                <a:solidFill>
                  <a:srgbClr val="000000"/>
                </a:solidFill>
                <a:effectLst/>
              </a:rPr>
              <a:t>, etc.)</a:t>
            </a:r>
          </a:p>
          <a:p>
            <a:pPr algn="l"/>
            <a:r>
              <a:rPr lang="en-US" sz="1800" b="1" i="0">
                <a:solidFill>
                  <a:srgbClr val="000000"/>
                </a:solidFill>
                <a:effectLst/>
              </a:rPr>
              <a:t>Why is it important?</a:t>
            </a:r>
          </a:p>
          <a:p>
            <a:pPr lvl="1"/>
            <a:r>
              <a:rPr lang="en-US" sz="1800" b="0" i="0">
                <a:solidFill>
                  <a:srgbClr val="000000"/>
                </a:solidFill>
                <a:effectLst/>
              </a:rPr>
              <a:t>Defines rules of “calculations</a:t>
            </a:r>
            <a:r>
              <a:rPr lang="en-US" sz="1800" b="1">
                <a:solidFill>
                  <a:srgbClr val="000000"/>
                </a:solidFill>
              </a:rPr>
              <a:t>”</a:t>
            </a:r>
            <a:endParaRPr lang="en-US" sz="1800"/>
          </a:p>
          <a:p>
            <a:r>
              <a:rPr lang="en-US" sz="1800"/>
              <a:t>Deals with binary variables and binary logic functions.</a:t>
            </a:r>
          </a:p>
          <a:p>
            <a:r>
              <a:rPr lang="en-US" sz="1800"/>
              <a:t>Has two discrete values</a:t>
            </a:r>
          </a:p>
          <a:p>
            <a:pPr lvl="1"/>
            <a:r>
              <a:rPr lang="en-US" sz="1800"/>
              <a:t>0, False, On </a:t>
            </a:r>
          </a:p>
          <a:p>
            <a:pPr lvl="1"/>
            <a:r>
              <a:rPr lang="en-US" sz="1800"/>
              <a:t>1, True, Off</a:t>
            </a:r>
          </a:p>
          <a:p>
            <a:r>
              <a:rPr lang="en-US" sz="1800"/>
              <a:t>Three basic logical operations </a:t>
            </a:r>
          </a:p>
          <a:p>
            <a:pPr lvl="1"/>
            <a:r>
              <a:rPr lang="en-US" sz="1800"/>
              <a:t>AND (.); OR (+);  NOT  (‘)</a:t>
            </a:r>
          </a:p>
        </p:txBody>
      </p:sp>
    </p:spTree>
    <p:extLst>
      <p:ext uri="{BB962C8B-B14F-4D97-AF65-F5344CB8AC3E}">
        <p14:creationId xmlns:p14="http://schemas.microsoft.com/office/powerpoint/2010/main" val="1150380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E45F-A8D3-CEC2-5F16-CD8ED9DB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algebra –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866EC-51C7-D05C-C671-2C1F13B41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10862008" cy="5105400"/>
          </a:xfrm>
        </p:spPr>
        <p:txBody>
          <a:bodyPr>
            <a:normAutofit fontScale="70000" lnSpcReduction="20000"/>
          </a:bodyPr>
          <a:lstStyle/>
          <a:p>
            <a:r>
              <a:rPr lang="en-US" sz="2900" b="1">
                <a:solidFill>
                  <a:srgbClr val="000000"/>
                </a:solidFill>
              </a:rPr>
              <a:t>Literal: </a:t>
            </a:r>
            <a:r>
              <a:rPr lang="en-US" sz="2900">
                <a:solidFill>
                  <a:srgbClr val="000000"/>
                </a:solidFill>
              </a:rPr>
              <a:t>is a variable or its complement. ex: X, ~X, Y</a:t>
            </a:r>
          </a:p>
          <a:p>
            <a:r>
              <a:rPr lang="en-US" sz="2900" b="1">
                <a:solidFill>
                  <a:srgbClr val="000000"/>
                </a:solidFill>
              </a:rPr>
              <a:t>Boolean Function: </a:t>
            </a:r>
            <a:r>
              <a:rPr lang="en-US" sz="2900">
                <a:solidFill>
                  <a:srgbClr val="000000"/>
                </a:solidFill>
              </a:rPr>
              <a:t>is a Boolean (binary) variable,  which gets evaluated from logic computations involving Boolean variables and logic operators like ‘.’ AND ,’+’ OR, ‘’~’ NOT</a:t>
            </a:r>
          </a:p>
          <a:p>
            <a:r>
              <a:rPr lang="en-US" sz="2900" b="1">
                <a:solidFill>
                  <a:srgbClr val="000000"/>
                </a:solidFill>
              </a:rPr>
              <a:t>Term: </a:t>
            </a:r>
            <a:r>
              <a:rPr lang="en-US" sz="2900">
                <a:solidFill>
                  <a:srgbClr val="000000"/>
                </a:solidFill>
              </a:rPr>
              <a:t>is a collection of Boolean variables formed by AND-</a:t>
            </a:r>
            <a:r>
              <a:rPr lang="en-US" sz="2900" err="1">
                <a:solidFill>
                  <a:srgbClr val="000000"/>
                </a:solidFill>
              </a:rPr>
              <a:t>ing</a:t>
            </a:r>
            <a:r>
              <a:rPr lang="en-US" sz="2900">
                <a:solidFill>
                  <a:srgbClr val="000000"/>
                </a:solidFill>
              </a:rPr>
              <a:t> or OR-</a:t>
            </a:r>
            <a:r>
              <a:rPr lang="en-US" sz="2900" err="1">
                <a:solidFill>
                  <a:srgbClr val="000000"/>
                </a:solidFill>
              </a:rPr>
              <a:t>ing</a:t>
            </a:r>
            <a:r>
              <a:rPr lang="en-US" sz="2900">
                <a:solidFill>
                  <a:srgbClr val="000000"/>
                </a:solidFill>
              </a:rPr>
              <a:t>, ex: ABC or (</a:t>
            </a:r>
            <a:r>
              <a:rPr lang="en-US" sz="2900" err="1">
                <a:solidFill>
                  <a:srgbClr val="000000"/>
                </a:solidFill>
              </a:rPr>
              <a:t>a+b</a:t>
            </a:r>
            <a:r>
              <a:rPr lang="en-US" sz="2900">
                <a:solidFill>
                  <a:srgbClr val="000000"/>
                </a:solidFill>
              </a:rPr>
              <a:t>)</a:t>
            </a:r>
          </a:p>
          <a:p>
            <a:r>
              <a:rPr lang="en-US" sz="2900" b="1">
                <a:solidFill>
                  <a:srgbClr val="000000"/>
                </a:solidFill>
              </a:rPr>
              <a:t>Product Term</a:t>
            </a:r>
            <a:r>
              <a:rPr lang="en-US" sz="2900">
                <a:solidFill>
                  <a:srgbClr val="000000"/>
                </a:solidFill>
              </a:rPr>
              <a:t>: formed by AND-</a:t>
            </a:r>
            <a:r>
              <a:rPr lang="en-US" sz="2900" err="1">
                <a:solidFill>
                  <a:srgbClr val="000000"/>
                </a:solidFill>
              </a:rPr>
              <a:t>ing</a:t>
            </a:r>
            <a:r>
              <a:rPr lang="en-US" sz="2900">
                <a:solidFill>
                  <a:srgbClr val="000000"/>
                </a:solidFill>
              </a:rPr>
              <a:t> two or more Boolean variables. ex: ABC</a:t>
            </a:r>
          </a:p>
          <a:p>
            <a:r>
              <a:rPr lang="en-US" sz="2900" b="1">
                <a:solidFill>
                  <a:srgbClr val="000000"/>
                </a:solidFill>
              </a:rPr>
              <a:t>Sum Term: </a:t>
            </a:r>
            <a:r>
              <a:rPr lang="en-US" sz="2900">
                <a:solidFill>
                  <a:srgbClr val="000000"/>
                </a:solidFill>
              </a:rPr>
              <a:t>formed by OR-</a:t>
            </a:r>
            <a:r>
              <a:rPr lang="en-US" sz="2900" err="1">
                <a:solidFill>
                  <a:srgbClr val="000000"/>
                </a:solidFill>
              </a:rPr>
              <a:t>ing</a:t>
            </a:r>
            <a:r>
              <a:rPr lang="en-US" sz="2900">
                <a:solidFill>
                  <a:srgbClr val="000000"/>
                </a:solidFill>
              </a:rPr>
              <a:t> two or more Boolean variables. ex: (</a:t>
            </a:r>
            <a:r>
              <a:rPr lang="en-US" sz="2900" err="1">
                <a:solidFill>
                  <a:srgbClr val="000000"/>
                </a:solidFill>
              </a:rPr>
              <a:t>a+b</a:t>
            </a:r>
            <a:r>
              <a:rPr lang="en-US" sz="2900">
                <a:solidFill>
                  <a:srgbClr val="000000"/>
                </a:solidFill>
              </a:rPr>
              <a:t>)</a:t>
            </a:r>
          </a:p>
          <a:p>
            <a:r>
              <a:rPr lang="en-US" sz="2900" b="1">
                <a:solidFill>
                  <a:srgbClr val="000000"/>
                </a:solidFill>
              </a:rPr>
              <a:t>Sum of products: </a:t>
            </a:r>
            <a:r>
              <a:rPr lang="en-US" sz="2900">
                <a:solidFill>
                  <a:srgbClr val="000000"/>
                </a:solidFill>
              </a:rPr>
              <a:t>is the sum of product terms.</a:t>
            </a:r>
          </a:p>
          <a:p>
            <a:r>
              <a:rPr lang="en-US" sz="2900" b="1">
                <a:solidFill>
                  <a:srgbClr val="000000"/>
                </a:solidFill>
              </a:rPr>
              <a:t>Canonical Form: It’s a function formed by min terms or max terms.</a:t>
            </a:r>
          </a:p>
          <a:p>
            <a:r>
              <a:rPr lang="en-US" sz="2900" b="1">
                <a:solidFill>
                  <a:srgbClr val="000000"/>
                </a:solidFill>
              </a:rPr>
              <a:t>Min Term: </a:t>
            </a:r>
            <a:r>
              <a:rPr lang="en-US" sz="2900">
                <a:solidFill>
                  <a:srgbClr val="000000"/>
                </a:solidFill>
              </a:rPr>
              <a:t>It is a special product of literals, in which each input variable appears exactly once.</a:t>
            </a:r>
          </a:p>
          <a:p>
            <a:r>
              <a:rPr lang="en-US" sz="2900" b="1">
                <a:solidFill>
                  <a:srgbClr val="000000"/>
                </a:solidFill>
              </a:rPr>
              <a:t>Max Term: </a:t>
            </a:r>
            <a:r>
              <a:rPr lang="en-US" sz="2900">
                <a:solidFill>
                  <a:srgbClr val="000000"/>
                </a:solidFill>
              </a:rPr>
              <a:t>It is a sum of literals , in which each input variable appears exactly once.</a:t>
            </a:r>
          </a:p>
          <a:p>
            <a:r>
              <a:rPr lang="en-US" sz="2900" b="1">
                <a:solidFill>
                  <a:srgbClr val="000000"/>
                </a:solidFill>
              </a:rPr>
              <a:t>Truth Table: </a:t>
            </a:r>
            <a:r>
              <a:rPr lang="en-US" sz="2900">
                <a:solidFill>
                  <a:srgbClr val="000000"/>
                </a:solidFill>
              </a:rPr>
              <a:t>is a table that depicts the Boolean variable that has a value, 0 or 1.</a:t>
            </a:r>
          </a:p>
          <a:p>
            <a:endParaRPr lang="en-US" sz="2900" b="1">
              <a:solidFill>
                <a:srgbClr val="000000"/>
              </a:solidFill>
            </a:endParaRPr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04313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E45F-A8D3-CEC2-5F16-CD8ED9DB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algebra – basic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866EC-51C7-D05C-C671-2C1F13B41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0" b="1">
                <a:solidFill>
                  <a:srgbClr val="000000"/>
                </a:solidFill>
              </a:rPr>
              <a:t>Associative Law: (x * y) * z = x * (y * z)</a:t>
            </a:r>
          </a:p>
          <a:p>
            <a:r>
              <a:rPr lang="en-US" sz="2900" b="1">
                <a:solidFill>
                  <a:srgbClr val="000000"/>
                </a:solidFill>
              </a:rPr>
              <a:t>Commutative Law: x * y = y * x</a:t>
            </a:r>
          </a:p>
          <a:p>
            <a:r>
              <a:rPr lang="en-US" sz="2900" b="1">
                <a:solidFill>
                  <a:srgbClr val="000000"/>
                </a:solidFill>
              </a:rPr>
              <a:t>Identity Element: e * x = x * e = x  ,  x + 0 = 0 + x = 0 , </a:t>
            </a:r>
          </a:p>
          <a:p>
            <a:pPr lvl="1"/>
            <a:r>
              <a:rPr lang="en-US" sz="2700" b="1">
                <a:solidFill>
                  <a:srgbClr val="000000"/>
                </a:solidFill>
              </a:rPr>
              <a:t>Identity elements for (+) = 0 , (.) = 1</a:t>
            </a:r>
          </a:p>
          <a:p>
            <a:r>
              <a:rPr lang="en-US" sz="2900" b="1">
                <a:solidFill>
                  <a:srgbClr val="000000"/>
                </a:solidFill>
              </a:rPr>
              <a:t>Complement (inverse): x * y = e  , x + (-x) = 0</a:t>
            </a:r>
          </a:p>
          <a:p>
            <a:r>
              <a:rPr lang="en-US" sz="2900" b="1">
                <a:solidFill>
                  <a:srgbClr val="000000"/>
                </a:solidFill>
              </a:rPr>
              <a:t>Distributive Law: x * (y . z) = (x * y) . (x * z)</a:t>
            </a:r>
          </a:p>
          <a:p>
            <a:r>
              <a:rPr lang="en-US" sz="2900" b="1">
                <a:solidFill>
                  <a:srgbClr val="000000"/>
                </a:solidFill>
              </a:rPr>
              <a:t> * represents the binary operators like ‘.’  , ‘+’</a:t>
            </a:r>
          </a:p>
        </p:txBody>
      </p:sp>
    </p:spTree>
    <p:extLst>
      <p:ext uri="{BB962C8B-B14F-4D97-AF65-F5344CB8AC3E}">
        <p14:creationId xmlns:p14="http://schemas.microsoft.com/office/powerpoint/2010/main" val="3671265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84C0-21F1-32D0-43D6-393122ED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</a:t>
            </a:r>
            <a:r>
              <a:rPr lang="en-US" err="1"/>
              <a:t>FUNCtions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D719A8-2A82-D3A5-669B-9D97CAE86A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76325"/>
                <a:ext cx="5363577" cy="1847349"/>
              </a:xfrm>
            </p:spPr>
            <p:txBody>
              <a:bodyPr/>
              <a:lstStyle/>
              <a:p>
                <a:r>
                  <a:rPr lang="en-US"/>
                  <a:t>Example function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:r>
                  <a:rPr lang="en-US" err="1"/>
                  <a:t>xyz</a:t>
                </a:r>
                <a:r>
                  <a:rPr lang="en-US"/>
                  <a:t>’</a:t>
                </a:r>
              </a:p>
              <a:p>
                <a:r>
                  <a:rPr lang="en-US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is equal to 1if x=1 and y=1 and z’=1 : 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= 0</a:t>
                </a:r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D719A8-2A82-D3A5-669B-9D97CAE86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76325"/>
                <a:ext cx="5363577" cy="1847349"/>
              </a:xfrm>
              <a:blipFill>
                <a:blip r:embed="rId3"/>
                <a:stretch>
                  <a:fillRect t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1B17063-0CA8-2DB6-DBA4-145C920A46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462080"/>
                  </p:ext>
                </p:extLst>
              </p:nvPr>
            </p:nvGraphicFramePr>
            <p:xfrm>
              <a:off x="7274882" y="1552076"/>
              <a:ext cx="3719348" cy="34234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29837">
                      <a:extLst>
                        <a:ext uri="{9D8B030D-6E8A-4147-A177-3AD203B41FA5}">
                          <a16:colId xmlns:a16="http://schemas.microsoft.com/office/drawing/2014/main" val="3569440087"/>
                        </a:ext>
                      </a:extLst>
                    </a:gridCol>
                    <a:gridCol w="929837">
                      <a:extLst>
                        <a:ext uri="{9D8B030D-6E8A-4147-A177-3AD203B41FA5}">
                          <a16:colId xmlns:a16="http://schemas.microsoft.com/office/drawing/2014/main" val="3103904945"/>
                        </a:ext>
                      </a:extLst>
                    </a:gridCol>
                    <a:gridCol w="929837">
                      <a:extLst>
                        <a:ext uri="{9D8B030D-6E8A-4147-A177-3AD203B41FA5}">
                          <a16:colId xmlns:a16="http://schemas.microsoft.com/office/drawing/2014/main" val="352188825"/>
                        </a:ext>
                      </a:extLst>
                    </a:gridCol>
                    <a:gridCol w="929837">
                      <a:extLst>
                        <a:ext uri="{9D8B030D-6E8A-4147-A177-3AD203B41FA5}">
                          <a16:colId xmlns:a16="http://schemas.microsoft.com/office/drawing/2014/main" val="1930242038"/>
                        </a:ext>
                      </a:extLst>
                    </a:gridCol>
                  </a:tblGrid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677620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5717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1736688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8946336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0405392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645827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954753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753191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33821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1B17063-0CA8-2DB6-DBA4-145C920A46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462080"/>
                  </p:ext>
                </p:extLst>
              </p:nvPr>
            </p:nvGraphicFramePr>
            <p:xfrm>
              <a:off x="7274882" y="1552076"/>
              <a:ext cx="3719348" cy="34234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29837">
                      <a:extLst>
                        <a:ext uri="{9D8B030D-6E8A-4147-A177-3AD203B41FA5}">
                          <a16:colId xmlns:a16="http://schemas.microsoft.com/office/drawing/2014/main" val="3569440087"/>
                        </a:ext>
                      </a:extLst>
                    </a:gridCol>
                    <a:gridCol w="929837">
                      <a:extLst>
                        <a:ext uri="{9D8B030D-6E8A-4147-A177-3AD203B41FA5}">
                          <a16:colId xmlns:a16="http://schemas.microsoft.com/office/drawing/2014/main" val="3103904945"/>
                        </a:ext>
                      </a:extLst>
                    </a:gridCol>
                    <a:gridCol w="929837">
                      <a:extLst>
                        <a:ext uri="{9D8B030D-6E8A-4147-A177-3AD203B41FA5}">
                          <a16:colId xmlns:a16="http://schemas.microsoft.com/office/drawing/2014/main" val="352188825"/>
                        </a:ext>
                      </a:extLst>
                    </a:gridCol>
                    <a:gridCol w="929837">
                      <a:extLst>
                        <a:ext uri="{9D8B030D-6E8A-4147-A177-3AD203B41FA5}">
                          <a16:colId xmlns:a16="http://schemas.microsoft.com/office/drawing/2014/main" val="1930242038"/>
                        </a:ext>
                      </a:extLst>
                    </a:gridCol>
                  </a:tblGrid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7937" r="-2614" b="-8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677620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5717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1736688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8946336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0405392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645827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954753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753191"/>
                      </a:ext>
                    </a:extLst>
                  </a:tr>
                  <a:tr h="3803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338211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B054E773-7A9D-EB33-E49B-D8588B43C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993" y="3179320"/>
            <a:ext cx="3548539" cy="205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8A33-EFDF-96C6-F257-E204F4E5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6BEB0-76C3-5873-E9DE-412702C99F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Simplify the Boolean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= x + </a:t>
                </a:r>
                <a:r>
                  <a:rPr lang="en-US" err="1"/>
                  <a:t>x’y</a:t>
                </a:r>
                <a:r>
                  <a:rPr lang="en-US"/>
                  <a:t> to a minimum number of literals.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= x + </a:t>
                </a:r>
                <a:r>
                  <a:rPr lang="en-US" err="1"/>
                  <a:t>x’y</a:t>
                </a:r>
                <a:r>
                  <a:rPr lang="en-US"/>
                  <a:t> </a:t>
                </a:r>
              </a:p>
              <a:p>
                <a:pPr lvl="2"/>
                <a:r>
                  <a:rPr lang="en-US"/>
                  <a:t>= x + (</a:t>
                </a:r>
                <a:r>
                  <a:rPr lang="en-US" err="1"/>
                  <a:t>x’y</a:t>
                </a:r>
                <a:r>
                  <a:rPr lang="en-US"/>
                  <a:t>) </a:t>
                </a:r>
              </a:p>
              <a:p>
                <a:pPr lvl="2"/>
                <a:r>
                  <a:rPr lang="en-US"/>
                  <a:t>= (x + x’) . (x + y) </a:t>
                </a:r>
              </a:p>
              <a:p>
                <a:pPr lvl="2"/>
                <a:r>
                  <a:rPr lang="en-US"/>
                  <a:t>= 1 . (x + y) </a:t>
                </a:r>
              </a:p>
              <a:p>
                <a:pPr lvl="2"/>
                <a:r>
                  <a:rPr lang="en-US"/>
                  <a:t>= x + 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6BEB0-76C3-5873-E9DE-412702C99F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509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A1CD-9D46-F1D0-FEAA-00D72F3A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8A42A-3297-13DE-BC83-558BD57B6A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Example function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= x + </a:t>
                </a:r>
                <a:r>
                  <a:rPr lang="en-US" err="1"/>
                  <a:t>y’z</a:t>
                </a:r>
                <a:endParaRPr lang="en-US"/>
              </a:p>
              <a:p>
                <a:r>
                  <a:rPr lang="en-US"/>
                  <a:t>SOP (Sum of products) form 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= m1 + m5 + m6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(1,5,6)</m:t>
                        </m:r>
                      </m:e>
                    </m:nary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8A42A-3297-13DE-BC83-558BD57B6A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C319D-7C8F-0B20-FC43-5E214D3789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253049"/>
                  </p:ext>
                </p:extLst>
              </p:nvPr>
            </p:nvGraphicFramePr>
            <p:xfrm>
              <a:off x="6232356" y="981075"/>
              <a:ext cx="5140494" cy="529589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65486">
                      <a:extLst>
                        <a:ext uri="{9D8B030D-6E8A-4147-A177-3AD203B41FA5}">
                          <a16:colId xmlns:a16="http://schemas.microsoft.com/office/drawing/2014/main" val="3569440087"/>
                        </a:ext>
                      </a:extLst>
                    </a:gridCol>
                    <a:gridCol w="577516">
                      <a:extLst>
                        <a:ext uri="{9D8B030D-6E8A-4147-A177-3AD203B41FA5}">
                          <a16:colId xmlns:a16="http://schemas.microsoft.com/office/drawing/2014/main" val="3103904945"/>
                        </a:ext>
                      </a:extLst>
                    </a:gridCol>
                    <a:gridCol w="469231">
                      <a:extLst>
                        <a:ext uri="{9D8B030D-6E8A-4147-A177-3AD203B41FA5}">
                          <a16:colId xmlns:a16="http://schemas.microsoft.com/office/drawing/2014/main" val="352188825"/>
                        </a:ext>
                      </a:extLst>
                    </a:gridCol>
                    <a:gridCol w="469232">
                      <a:extLst>
                        <a:ext uri="{9D8B030D-6E8A-4147-A177-3AD203B41FA5}">
                          <a16:colId xmlns:a16="http://schemas.microsoft.com/office/drawing/2014/main" val="1930242038"/>
                        </a:ext>
                      </a:extLst>
                    </a:gridCol>
                    <a:gridCol w="1624263">
                      <a:extLst>
                        <a:ext uri="{9D8B030D-6E8A-4147-A177-3AD203B41FA5}">
                          <a16:colId xmlns:a16="http://schemas.microsoft.com/office/drawing/2014/main" val="1162468615"/>
                        </a:ext>
                      </a:extLst>
                    </a:gridCol>
                    <a:gridCol w="1434766">
                      <a:extLst>
                        <a:ext uri="{9D8B030D-6E8A-4147-A177-3AD203B41FA5}">
                          <a16:colId xmlns:a16="http://schemas.microsoft.com/office/drawing/2014/main" val="1724046592"/>
                        </a:ext>
                      </a:extLst>
                    </a:gridCol>
                  </a:tblGrid>
                  <a:tr h="1719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Corresponding </a:t>
                          </a:r>
                          <a:r>
                            <a:rPr lang="en-US" err="1"/>
                            <a:t>minterm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designation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677620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x’y’z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5717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x’y’z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1736688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x’yz</a:t>
                          </a:r>
                          <a:r>
                            <a:rPr lang="en-US"/>
                            <a:t>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8946336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x’yz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0405392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xy’z</a:t>
                          </a:r>
                          <a:r>
                            <a:rPr lang="en-US"/>
                            <a:t>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645827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xy’z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954753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xyz</a:t>
                          </a:r>
                          <a:r>
                            <a:rPr lang="en-US"/>
                            <a:t>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753191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xyz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33821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C319D-7C8F-0B20-FC43-5E214D3789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253049"/>
                  </p:ext>
                </p:extLst>
              </p:nvPr>
            </p:nvGraphicFramePr>
            <p:xfrm>
              <a:off x="6232356" y="981075"/>
              <a:ext cx="5140494" cy="529589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65486">
                      <a:extLst>
                        <a:ext uri="{9D8B030D-6E8A-4147-A177-3AD203B41FA5}">
                          <a16:colId xmlns:a16="http://schemas.microsoft.com/office/drawing/2014/main" val="3569440087"/>
                        </a:ext>
                      </a:extLst>
                    </a:gridCol>
                    <a:gridCol w="577516">
                      <a:extLst>
                        <a:ext uri="{9D8B030D-6E8A-4147-A177-3AD203B41FA5}">
                          <a16:colId xmlns:a16="http://schemas.microsoft.com/office/drawing/2014/main" val="3103904945"/>
                        </a:ext>
                      </a:extLst>
                    </a:gridCol>
                    <a:gridCol w="469231">
                      <a:extLst>
                        <a:ext uri="{9D8B030D-6E8A-4147-A177-3AD203B41FA5}">
                          <a16:colId xmlns:a16="http://schemas.microsoft.com/office/drawing/2014/main" val="352188825"/>
                        </a:ext>
                      </a:extLst>
                    </a:gridCol>
                    <a:gridCol w="469232">
                      <a:extLst>
                        <a:ext uri="{9D8B030D-6E8A-4147-A177-3AD203B41FA5}">
                          <a16:colId xmlns:a16="http://schemas.microsoft.com/office/drawing/2014/main" val="1930242038"/>
                        </a:ext>
                      </a:extLst>
                    </a:gridCol>
                    <a:gridCol w="1624263">
                      <a:extLst>
                        <a:ext uri="{9D8B030D-6E8A-4147-A177-3AD203B41FA5}">
                          <a16:colId xmlns:a16="http://schemas.microsoft.com/office/drawing/2014/main" val="1162468615"/>
                        </a:ext>
                      </a:extLst>
                    </a:gridCol>
                    <a:gridCol w="1434766">
                      <a:extLst>
                        <a:ext uri="{9D8B030D-6E8A-4147-A177-3AD203B41FA5}">
                          <a16:colId xmlns:a16="http://schemas.microsoft.com/office/drawing/2014/main" val="1724046592"/>
                        </a:ext>
                      </a:extLst>
                    </a:gridCol>
                  </a:tblGrid>
                  <a:tr h="1719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455" t="-1773" r="-657143" b="-209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Corresponding </a:t>
                          </a:r>
                          <a:r>
                            <a:rPr lang="en-US" err="1"/>
                            <a:t>minterm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designation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677620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x’y’z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051" t="-387838" r="-1695" b="-6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1925717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x’y’z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051" t="-494521" r="-1695" b="-6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1736688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x’yz</a:t>
                          </a:r>
                          <a:r>
                            <a:rPr lang="en-US"/>
                            <a:t>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051" t="-586486" r="-1695" b="-498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8946336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x’yz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051" t="-695890" r="-1695" b="-40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0405392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xy’z</a:t>
                          </a:r>
                          <a:r>
                            <a:rPr lang="en-US"/>
                            <a:t>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051" t="-785135" r="-169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645827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xy’z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051" t="-897260" r="-1695" b="-2041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9954753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xyz</a:t>
                          </a:r>
                          <a:r>
                            <a:rPr lang="en-US"/>
                            <a:t>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051" t="-983784" r="-1695" b="-1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5753191"/>
                      </a:ext>
                    </a:extLst>
                  </a:tr>
                  <a:tr h="447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err="1"/>
                            <a:t>xyz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051" t="-1098630" r="-1695" b="-27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3821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397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8F6F-A722-0D3E-92DA-308B94D05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Digital Systems</a:t>
            </a:r>
          </a:p>
          <a:p>
            <a:r>
              <a:rPr lang="en-US"/>
              <a:t>Binary Numbers</a:t>
            </a:r>
          </a:p>
          <a:p>
            <a:r>
              <a:rPr lang="en-US"/>
              <a:t>Number-base Conversions</a:t>
            </a:r>
          </a:p>
          <a:p>
            <a:r>
              <a:rPr lang="en-US"/>
              <a:t>Signed Numbers</a:t>
            </a:r>
          </a:p>
          <a:p>
            <a:r>
              <a:rPr lang="en-US"/>
              <a:t>Binary Logic</a:t>
            </a:r>
          </a:p>
        </p:txBody>
      </p:sp>
    </p:spTree>
    <p:extLst>
      <p:ext uri="{BB962C8B-B14F-4D97-AF65-F5344CB8AC3E}">
        <p14:creationId xmlns:p14="http://schemas.microsoft.com/office/powerpoint/2010/main" val="394516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6700-FD2A-174D-A45D-6DC5D540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SUMMary</a:t>
            </a:r>
            <a:r>
              <a:rPr lang="en-US"/>
              <a:t> of Logic gates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BC4A6046-73D6-0835-B371-0CA157B95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770" y="981075"/>
            <a:ext cx="7537156" cy="5170840"/>
          </a:xfrm>
        </p:spPr>
      </p:pic>
    </p:spTree>
    <p:extLst>
      <p:ext uri="{BB962C8B-B14F-4D97-AF65-F5344CB8AC3E}">
        <p14:creationId xmlns:p14="http://schemas.microsoft.com/office/powerpoint/2010/main" val="295339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6700-FD2A-174D-A45D-6DC5D540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SUMMary</a:t>
            </a:r>
            <a:r>
              <a:rPr lang="en-US"/>
              <a:t> of Logic gates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4A6046-73D6-0835-B371-0CA157B95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76304" y="981075"/>
            <a:ext cx="6180087" cy="5170840"/>
          </a:xfrm>
        </p:spPr>
      </p:pic>
    </p:spTree>
    <p:extLst>
      <p:ext uri="{BB962C8B-B14F-4D97-AF65-F5344CB8AC3E}">
        <p14:creationId xmlns:p14="http://schemas.microsoft.com/office/powerpoint/2010/main" val="556905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5C6A-4126-482B-229A-FB12DDA2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Karnaugh Map ( K-map)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1729-46D6-72AF-16A5-AE01CBEC1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k-map use for a logic minimization.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86888-7E5E-F32D-CB53-0E40537E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199982"/>
            <a:ext cx="3556000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1386FC77-4534-69D6-0CFF-6420EBD30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899" y="4385969"/>
            <a:ext cx="3108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th-TH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TW" sz="18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Two-variable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FC01A-C013-7347-76FE-BF6B077A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0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9806"/>
            <a:ext cx="4625975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625C77C5-B087-8832-6C48-01AED848C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4626769"/>
            <a:ext cx="4786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th-TH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TW" sz="18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Representation of functions in the map</a:t>
            </a:r>
          </a:p>
        </p:txBody>
      </p:sp>
    </p:spTree>
    <p:extLst>
      <p:ext uri="{BB962C8B-B14F-4D97-AF65-F5344CB8AC3E}">
        <p14:creationId xmlns:p14="http://schemas.microsoft.com/office/powerpoint/2010/main" val="995801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1CCA-D847-E916-022B-58DAF3CE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Karnaugh Map ( K-map)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5B90192C-A76D-5D7B-61C4-5D95F421E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4520406"/>
            <a:ext cx="4786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th-TH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Angsana New" panose="020B0502040204020203" pitchFamily="18" charset="-34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TW" sz="18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Three-variable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2A185-EDFD-52D0-007E-252150CCB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967706"/>
            <a:ext cx="5867400" cy="249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6854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1CCA-D847-E916-022B-58DAF3CE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Karnaugh Map ( K-map)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0837CC-6371-F20B-C17B-F0F1A61AF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10467974" cy="510540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Example: simplify the Boolean function F(</a:t>
            </a:r>
            <a:r>
              <a:rPr lang="en-US" altLang="zh-TW" i="1">
                <a:ea typeface="新細明體" panose="02020500000000000000" pitchFamily="18" charset="-120"/>
              </a:rPr>
              <a:t>x</a:t>
            </a:r>
            <a:r>
              <a:rPr lang="en-US" altLang="zh-TW">
                <a:ea typeface="新細明體" panose="02020500000000000000" pitchFamily="18" charset="-120"/>
              </a:rPr>
              <a:t>, </a:t>
            </a:r>
            <a:r>
              <a:rPr lang="en-US" altLang="zh-TW" i="1">
                <a:ea typeface="新細明體" panose="02020500000000000000" pitchFamily="18" charset="-120"/>
              </a:rPr>
              <a:t>y</a:t>
            </a:r>
            <a:r>
              <a:rPr lang="en-US" altLang="zh-TW">
                <a:ea typeface="新細明體" panose="02020500000000000000" pitchFamily="18" charset="-120"/>
              </a:rPr>
              <a:t>, </a:t>
            </a:r>
            <a:r>
              <a:rPr lang="en-US" altLang="zh-TW" i="1">
                <a:ea typeface="新細明體" panose="02020500000000000000" pitchFamily="18" charset="-120"/>
              </a:rPr>
              <a:t>z</a:t>
            </a:r>
            <a:r>
              <a:rPr lang="en-US" altLang="zh-TW">
                <a:ea typeface="新細明體" panose="02020500000000000000" pitchFamily="18" charset="-120"/>
              </a:rPr>
              <a:t>) = </a:t>
            </a:r>
            <a:r>
              <a:rPr lang="en-US" altLang="zh-TW">
                <a:latin typeface="Symbol" panose="05050102010706020507" pitchFamily="18" charset="2"/>
                <a:ea typeface="新細明體" panose="02020500000000000000" pitchFamily="18" charset="-120"/>
              </a:rPr>
              <a:t>S</a:t>
            </a:r>
            <a:r>
              <a:rPr lang="en-US" altLang="zh-TW">
                <a:ea typeface="新細明體" panose="02020500000000000000" pitchFamily="18" charset="-120"/>
              </a:rPr>
              <a:t>(2, 3, 4, 5)</a:t>
            </a:r>
          </a:p>
          <a:p>
            <a:r>
              <a:rPr lang="en-US" altLang="zh-TW" i="1">
                <a:ea typeface="新細明體" panose="02020500000000000000" pitchFamily="18" charset="-120"/>
              </a:rPr>
              <a:t>F</a:t>
            </a:r>
            <a:r>
              <a:rPr lang="en-US" altLang="zh-TW">
                <a:ea typeface="新細明體" panose="02020500000000000000" pitchFamily="18" charset="-120"/>
              </a:rPr>
              <a:t>(</a:t>
            </a:r>
            <a:r>
              <a:rPr lang="en-US" altLang="zh-TW" i="1">
                <a:ea typeface="新細明體" panose="02020500000000000000" pitchFamily="18" charset="-120"/>
              </a:rPr>
              <a:t>x</a:t>
            </a:r>
            <a:r>
              <a:rPr lang="en-US" altLang="zh-TW">
                <a:ea typeface="新細明體" panose="02020500000000000000" pitchFamily="18" charset="-120"/>
              </a:rPr>
              <a:t>, </a:t>
            </a:r>
            <a:r>
              <a:rPr lang="en-US" altLang="zh-TW" i="1">
                <a:ea typeface="新細明體" panose="02020500000000000000" pitchFamily="18" charset="-120"/>
              </a:rPr>
              <a:t>y</a:t>
            </a:r>
            <a:r>
              <a:rPr lang="en-US" altLang="zh-TW">
                <a:ea typeface="新細明體" panose="02020500000000000000" pitchFamily="18" charset="-120"/>
              </a:rPr>
              <a:t>, </a:t>
            </a:r>
            <a:r>
              <a:rPr lang="en-US" altLang="zh-TW" i="1">
                <a:ea typeface="新細明體" panose="02020500000000000000" pitchFamily="18" charset="-120"/>
              </a:rPr>
              <a:t>z</a:t>
            </a:r>
            <a:r>
              <a:rPr lang="en-US" altLang="zh-TW">
                <a:ea typeface="新細明體" panose="02020500000000000000" pitchFamily="18" charset="-120"/>
              </a:rPr>
              <a:t>) = </a:t>
            </a:r>
            <a:r>
              <a:rPr lang="en-US" altLang="zh-TW">
                <a:latin typeface="Symbol" panose="05050102010706020507" pitchFamily="18" charset="2"/>
                <a:ea typeface="新細明體" panose="02020500000000000000" pitchFamily="18" charset="-120"/>
              </a:rPr>
              <a:t>S</a:t>
            </a:r>
            <a:r>
              <a:rPr lang="en-US" altLang="zh-TW">
                <a:ea typeface="新細明體" panose="02020500000000000000" pitchFamily="18" charset="-120"/>
              </a:rPr>
              <a:t>(2, 3, 4, 5) 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             = </a:t>
            </a:r>
            <a:r>
              <a:rPr lang="en-US" altLang="zh-TW" i="1" err="1">
                <a:ea typeface="新細明體" panose="02020500000000000000" pitchFamily="18" charset="-120"/>
              </a:rPr>
              <a:t>x'y</a:t>
            </a:r>
            <a:r>
              <a:rPr lang="en-US" altLang="zh-TW">
                <a:ea typeface="新細明體" panose="02020500000000000000" pitchFamily="18" charset="-120"/>
              </a:rPr>
              <a:t> + </a:t>
            </a:r>
            <a:r>
              <a:rPr lang="en-US" altLang="zh-TW" i="1" err="1">
                <a:ea typeface="新細明體" panose="02020500000000000000" pitchFamily="18" charset="-120"/>
              </a:rPr>
              <a:t>xy</a:t>
            </a:r>
            <a:r>
              <a:rPr lang="en-US" altLang="zh-TW" i="1">
                <a:ea typeface="新細明體" panose="02020500000000000000" pitchFamily="18" charset="-120"/>
              </a:rPr>
              <a:t>’</a:t>
            </a:r>
            <a:endParaRPr lang="zh-TW" altLang="en-US" i="1">
              <a:ea typeface="新細明體" panose="02020500000000000000" pitchFamily="18" charset="-120"/>
            </a:endParaRPr>
          </a:p>
          <a:p>
            <a:r>
              <a:rPr lang="en-US" altLang="zh-TW">
                <a:ea typeface="新細明體" panose="02020500000000000000" pitchFamily="18" charset="-120"/>
              </a:rPr>
              <a:t>             = </a:t>
            </a:r>
            <a:r>
              <a:rPr lang="en-US" altLang="zh-TW" err="1">
                <a:ea typeface="新細明體" panose="02020500000000000000" pitchFamily="18" charset="-120"/>
              </a:rPr>
              <a:t>x</a:t>
            </a:r>
            <a:r>
              <a:rPr lang="en-US" altLang="zh-TW" err="1">
                <a:ea typeface="新細明體" panose="02020500000000000000" pitchFamily="18" charset="-120"/>
                <a:sym typeface="Symbol" panose="05050102010706020507" pitchFamily="18" charset="2"/>
              </a:rPr>
              <a:t></a:t>
            </a:r>
            <a:r>
              <a:rPr lang="en-US" altLang="zh-TW" err="1">
                <a:ea typeface="新細明體" panose="02020500000000000000" pitchFamily="18" charset="-120"/>
              </a:rPr>
              <a:t>y</a:t>
            </a:r>
            <a:endParaRPr lang="en-US" altLang="zh-TW">
              <a:ea typeface="新細明體" panose="02020500000000000000" pitchFamily="18" charset="-12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41C9A-EE1A-1425-6E60-365AFCB2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"/>
          <a:stretch>
            <a:fillRect/>
          </a:stretch>
        </p:blipFill>
        <p:spPr bwMode="auto">
          <a:xfrm>
            <a:off x="5340517" y="1983665"/>
            <a:ext cx="4829175" cy="305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356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9752-B28E-40C3-4304-1E141C8C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Parity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7192E-2390-6353-4C02-996694577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problem is to show how many ones (1s) a given number contains by looking at its bits. The given number is 3-bits.</a:t>
            </a:r>
          </a:p>
          <a:p>
            <a:pPr lvl="1"/>
            <a:r>
              <a:rPr lang="en-GB" b="0" i="0">
                <a:solidFill>
                  <a:srgbClr val="000000"/>
                </a:solidFill>
                <a:effectLst/>
                <a:latin typeface="WordVisi_MSFontService"/>
              </a:rPr>
              <a:t>Draw truth table </a:t>
            </a:r>
          </a:p>
          <a:p>
            <a:pPr lvl="1"/>
            <a:r>
              <a:rPr lang="en-GB">
                <a:solidFill>
                  <a:srgbClr val="000000"/>
                </a:solidFill>
                <a:latin typeface="WordVisi_MSFontService"/>
              </a:rPr>
              <a:t>W</a:t>
            </a:r>
            <a:r>
              <a:rPr lang="en-GB" b="0" i="0">
                <a:solidFill>
                  <a:srgbClr val="000000"/>
                </a:solidFill>
                <a:effectLst/>
                <a:latin typeface="WordVisi_MSFontService"/>
              </a:rPr>
              <a:t>rite logic equation</a:t>
            </a:r>
          </a:p>
          <a:p>
            <a:pPr lvl="2"/>
            <a:r>
              <a:rPr lang="en-GB">
                <a:solidFill>
                  <a:srgbClr val="000000"/>
                </a:solidFill>
                <a:latin typeface="WordVisi_MSFontService"/>
              </a:rPr>
              <a:t>P = </a:t>
            </a:r>
            <a:r>
              <a:rPr lang="en-US" altLang="zh-TW">
                <a:latin typeface="Symbol" panose="05050102010706020507" pitchFamily="18" charset="2"/>
                <a:ea typeface="新細明體" panose="02020500000000000000" pitchFamily="18" charset="-120"/>
              </a:rPr>
              <a:t>S</a:t>
            </a:r>
            <a:r>
              <a:rPr lang="en-US" altLang="zh-TW">
                <a:ea typeface="新細明體" panose="02020500000000000000" pitchFamily="18" charset="-120"/>
              </a:rPr>
              <a:t>(1, 2, 4, 7) 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693EE1-8D73-99C2-42BB-2EE4EE132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78010"/>
              </p:ext>
            </p:extLst>
          </p:nvPr>
        </p:nvGraphicFramePr>
        <p:xfrm>
          <a:off x="7359103" y="2105529"/>
          <a:ext cx="3719348" cy="34234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9837">
                  <a:extLst>
                    <a:ext uri="{9D8B030D-6E8A-4147-A177-3AD203B41FA5}">
                      <a16:colId xmlns:a16="http://schemas.microsoft.com/office/drawing/2014/main" val="3569440087"/>
                    </a:ext>
                  </a:extLst>
                </a:gridCol>
                <a:gridCol w="929837">
                  <a:extLst>
                    <a:ext uri="{9D8B030D-6E8A-4147-A177-3AD203B41FA5}">
                      <a16:colId xmlns:a16="http://schemas.microsoft.com/office/drawing/2014/main" val="3103904945"/>
                    </a:ext>
                  </a:extLst>
                </a:gridCol>
                <a:gridCol w="923844">
                  <a:extLst>
                    <a:ext uri="{9D8B030D-6E8A-4147-A177-3AD203B41FA5}">
                      <a16:colId xmlns:a16="http://schemas.microsoft.com/office/drawing/2014/main" val="352188825"/>
                    </a:ext>
                  </a:extLst>
                </a:gridCol>
                <a:gridCol w="935830">
                  <a:extLst>
                    <a:ext uri="{9D8B030D-6E8A-4147-A177-3AD203B41FA5}">
                      <a16:colId xmlns:a16="http://schemas.microsoft.com/office/drawing/2014/main" val="1930242038"/>
                    </a:ext>
                  </a:extLst>
                </a:gridCol>
              </a:tblGrid>
              <a:tr h="380387"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677620"/>
                  </a:ext>
                </a:extLst>
              </a:tr>
              <a:tr h="380387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925717"/>
                  </a:ext>
                </a:extLst>
              </a:tr>
              <a:tr h="380387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736688"/>
                  </a:ext>
                </a:extLst>
              </a:tr>
              <a:tr h="380387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46336"/>
                  </a:ext>
                </a:extLst>
              </a:tr>
              <a:tr h="380387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405392"/>
                  </a:ext>
                </a:extLst>
              </a:tr>
              <a:tr h="380387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5827"/>
                  </a:ext>
                </a:extLst>
              </a:tr>
              <a:tr h="380387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954753"/>
                  </a:ext>
                </a:extLst>
              </a:tr>
              <a:tr h="380387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753191"/>
                  </a:ext>
                </a:extLst>
              </a:tr>
              <a:tr h="380387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82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45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9752-B28E-40C3-4304-1E141C8C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Parity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7192E-2390-6353-4C02-996694577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If the given number contains an odd number of 1s the P is True. The given number is 3-bits.</a:t>
            </a:r>
          </a:p>
          <a:p>
            <a:pPr lvl="1"/>
            <a:r>
              <a:rPr lang="en-GB" b="0" i="0">
                <a:solidFill>
                  <a:srgbClr val="000000"/>
                </a:solidFill>
                <a:effectLst/>
                <a:latin typeface="WordVisi_MSFontService"/>
              </a:rPr>
              <a:t>Draw truth table &amp; write logic equation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/>
              <a:t>Simplify the equation with K-map </a:t>
            </a:r>
          </a:p>
          <a:p>
            <a:pPr lvl="2"/>
            <a:r>
              <a:rPr lang="en-US"/>
              <a:t>P = </a:t>
            </a:r>
            <a:r>
              <a:rPr lang="en-US" altLang="zh-TW">
                <a:ea typeface="新細明體" panose="02020500000000000000" pitchFamily="18" charset="-120"/>
              </a:rPr>
              <a:t>x </a:t>
            </a:r>
            <a:r>
              <a:rPr lang="en-US" altLang="zh-TW">
                <a:ea typeface="新細明體" panose="02020500000000000000" pitchFamily="18" charset="-120"/>
                <a:sym typeface="Symbol" panose="05050102010706020507" pitchFamily="18" charset="2"/>
              </a:rPr>
              <a:t> </a:t>
            </a:r>
            <a:r>
              <a:rPr lang="en-US" altLang="zh-TW">
                <a:ea typeface="新細明體" panose="02020500000000000000" pitchFamily="18" charset="-120"/>
              </a:rPr>
              <a:t>y</a:t>
            </a:r>
            <a:r>
              <a:rPr lang="en-US" altLang="zh-TW">
                <a:ea typeface="新細明體" panose="02020500000000000000" pitchFamily="18" charset="-120"/>
                <a:sym typeface="Symbol" panose="05050102010706020507" pitchFamily="18" charset="2"/>
              </a:rPr>
              <a:t>  z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E1D23-D586-052B-71F3-6D842A29B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859"/>
          <a:stretch/>
        </p:blipFill>
        <p:spPr bwMode="auto">
          <a:xfrm>
            <a:off x="7180881" y="2173105"/>
            <a:ext cx="4411851" cy="349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34CE24-49ED-3CE7-B2FA-00B0EA055345}"/>
              </a:ext>
            </a:extLst>
          </p:cNvPr>
          <p:cNvSpPr txBox="1"/>
          <p:nvPr/>
        </p:nvSpPr>
        <p:spPr>
          <a:xfrm>
            <a:off x="9351872" y="3334981"/>
            <a:ext cx="39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0BE3C-896A-3F72-3129-AD379C7D4E8F}"/>
              </a:ext>
            </a:extLst>
          </p:cNvPr>
          <p:cNvSpPr txBox="1"/>
          <p:nvPr/>
        </p:nvSpPr>
        <p:spPr>
          <a:xfrm>
            <a:off x="10887228" y="3367669"/>
            <a:ext cx="39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A5777-0B2A-87D2-75FC-DC8F79BB6766}"/>
              </a:ext>
            </a:extLst>
          </p:cNvPr>
          <p:cNvSpPr txBox="1"/>
          <p:nvPr/>
        </p:nvSpPr>
        <p:spPr>
          <a:xfrm>
            <a:off x="8526380" y="4132917"/>
            <a:ext cx="39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919A3-8856-4573-08AE-9FB36FC8479E}"/>
              </a:ext>
            </a:extLst>
          </p:cNvPr>
          <p:cNvSpPr txBox="1"/>
          <p:nvPr/>
        </p:nvSpPr>
        <p:spPr>
          <a:xfrm>
            <a:off x="10009566" y="4203922"/>
            <a:ext cx="39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8561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/>
              <a:t>Digital Design Primer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FPGA/Verilog from Scratch</a:t>
            </a:r>
          </a:p>
          <a:p>
            <a:pPr algn="ctr"/>
            <a:r>
              <a:rPr lang="en-US"/>
              <a:t>DAY 1 - LAB</a:t>
            </a:r>
          </a:p>
        </p:txBody>
      </p:sp>
    </p:spTree>
    <p:extLst>
      <p:ext uri="{BB962C8B-B14F-4D97-AF65-F5344CB8AC3E}">
        <p14:creationId xmlns:p14="http://schemas.microsoft.com/office/powerpoint/2010/main" val="1651661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1603-2DED-C2FF-A219-44A5FACF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9EA6-A9BD-7417-6EB5-66AA979E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Hierarchical Design</a:t>
            </a:r>
          </a:p>
          <a:p>
            <a:r>
              <a:rPr lang="en-US"/>
              <a:t>Verilog Introduction</a:t>
            </a:r>
          </a:p>
          <a:p>
            <a:r>
              <a:rPr lang="en-US"/>
              <a:t>Structural Verilog</a:t>
            </a:r>
          </a:p>
          <a:p>
            <a:r>
              <a:rPr lang="en-US"/>
              <a:t>Lab exercises</a:t>
            </a:r>
          </a:p>
        </p:txBody>
      </p:sp>
    </p:spTree>
    <p:extLst>
      <p:ext uri="{BB962C8B-B14F-4D97-AF65-F5344CB8AC3E}">
        <p14:creationId xmlns:p14="http://schemas.microsoft.com/office/powerpoint/2010/main" val="1954856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1603-2DED-C2FF-A219-44A5FACF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Hierarchical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9EA6-A9BD-7417-6EB5-66AA979E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Circuits are too complex for us to design all the detail at once.</a:t>
            </a:r>
          </a:p>
          <a:p>
            <a:r>
              <a:rPr lang="en-US"/>
              <a:t>Design subsystems for simple functions.</a:t>
            </a:r>
          </a:p>
          <a:p>
            <a:r>
              <a:rPr lang="en-US"/>
              <a:t>Compose subsystems to form the system</a:t>
            </a:r>
          </a:p>
          <a:p>
            <a:pPr lvl="1"/>
            <a:r>
              <a:rPr lang="en-US"/>
              <a:t>Treating subcircuits as “black box” components</a:t>
            </a:r>
          </a:p>
          <a:p>
            <a:pPr lvl="1"/>
            <a:r>
              <a:rPr lang="en-US"/>
              <a:t>Verify independently, then verify the composition</a:t>
            </a:r>
          </a:p>
          <a:p>
            <a:r>
              <a:rPr lang="en-US" err="1"/>
              <a:t>Topdown</a:t>
            </a:r>
            <a:r>
              <a:rPr lang="en-US"/>
              <a:t>/</a:t>
            </a:r>
            <a:r>
              <a:rPr lang="en-US" err="1"/>
              <a:t>bottomDigital</a:t>
            </a:r>
            <a:r>
              <a:rPr lang="en-US"/>
              <a:t> Design Methodology — up design</a:t>
            </a:r>
          </a:p>
        </p:txBody>
      </p:sp>
    </p:spTree>
    <p:extLst>
      <p:ext uri="{BB962C8B-B14F-4D97-AF65-F5344CB8AC3E}">
        <p14:creationId xmlns:p14="http://schemas.microsoft.com/office/powerpoint/2010/main" val="57946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Digital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8F6F-A722-0D3E-92DA-308B94D05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Systems</a:t>
            </a:r>
          </a:p>
          <a:p>
            <a:pPr lvl="1"/>
            <a:r>
              <a:rPr lang="en-US" altLang="zh-TW"/>
              <a:t>The physical quantities or signals may vary continuously over a specified range.</a:t>
            </a:r>
            <a:endParaRPr lang="en-US"/>
          </a:p>
          <a:p>
            <a:r>
              <a:rPr lang="en-US"/>
              <a:t>Digital Systems</a:t>
            </a:r>
          </a:p>
          <a:p>
            <a:pPr lvl="1"/>
            <a:r>
              <a:rPr lang="en-US" altLang="zh-TW"/>
              <a:t>The physical quantities or signals can assume only discrete values.</a:t>
            </a:r>
          </a:p>
        </p:txBody>
      </p:sp>
      <p:sp>
        <p:nvSpPr>
          <p:cNvPr id="12" name="文字方塊 51">
            <a:extLst>
              <a:ext uri="{FF2B5EF4-FFF2-40B4-BE49-F238E27FC236}">
                <a16:creationId xmlns:a16="http://schemas.microsoft.com/office/drawing/2014/main" id="{B3DF2C38-1D2E-FDAB-3605-4DDDC46C4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7208" y="6237288"/>
            <a:ext cx="147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i="1" u="sng" kern="1200">
                <a:solidFill>
                  <a:srgbClr val="003366"/>
                </a:solidFill>
                <a:latin typeface="Times New Roman" panose="02020603050405020304" pitchFamily="18" charset="0"/>
                <a:ea typeface="新細明體" panose="020B0604030504040204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i="1" u="sng" kern="1200">
                <a:solidFill>
                  <a:srgbClr val="003366"/>
                </a:solidFill>
                <a:latin typeface="Times New Roman" panose="02020603050405020304" pitchFamily="18" charset="0"/>
                <a:ea typeface="新細明體" panose="020B0604030504040204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i="1" u="sng" kern="1200">
                <a:solidFill>
                  <a:srgbClr val="003366"/>
                </a:solidFill>
                <a:latin typeface="Times New Roman" panose="02020603050405020304" pitchFamily="18" charset="0"/>
                <a:ea typeface="新細明體" panose="020B0604030504040204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i="1" u="sng" kern="1200">
                <a:solidFill>
                  <a:srgbClr val="003366"/>
                </a:solidFill>
                <a:latin typeface="Times New Roman" panose="02020603050405020304" pitchFamily="18" charset="0"/>
                <a:ea typeface="新細明體" panose="020B0604030504040204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i="1" u="sng" kern="1200">
                <a:solidFill>
                  <a:srgbClr val="003366"/>
                </a:solidFill>
                <a:latin typeface="Times New Roman" panose="02020603050405020304" pitchFamily="18" charset="0"/>
                <a:ea typeface="新細明體" panose="020B0604030504040204" pitchFamily="18" charset="-120"/>
                <a:cs typeface="+mn-cs"/>
              </a:defRPr>
            </a:lvl5pPr>
            <a:lvl6pPr marL="2286000" algn="l" defTabSz="914400" rtl="0" eaLnBrk="1" latinLnBrk="0" hangingPunct="1">
              <a:defRPr sz="1400" i="1" u="sng" kern="1200">
                <a:solidFill>
                  <a:srgbClr val="003366"/>
                </a:solidFill>
                <a:latin typeface="Times New Roman" panose="02020603050405020304" pitchFamily="18" charset="0"/>
                <a:ea typeface="新細明體" panose="020B0604030504040204" pitchFamily="18" charset="-120"/>
                <a:cs typeface="+mn-cs"/>
              </a:defRPr>
            </a:lvl6pPr>
            <a:lvl7pPr marL="2743200" algn="l" defTabSz="914400" rtl="0" eaLnBrk="1" latinLnBrk="0" hangingPunct="1">
              <a:defRPr sz="1400" i="1" u="sng" kern="1200">
                <a:solidFill>
                  <a:srgbClr val="003366"/>
                </a:solidFill>
                <a:latin typeface="Times New Roman" panose="02020603050405020304" pitchFamily="18" charset="0"/>
                <a:ea typeface="新細明體" panose="020B0604030504040204" pitchFamily="18" charset="-120"/>
                <a:cs typeface="+mn-cs"/>
              </a:defRPr>
            </a:lvl7pPr>
            <a:lvl8pPr marL="3200400" algn="l" defTabSz="914400" rtl="0" eaLnBrk="1" latinLnBrk="0" hangingPunct="1">
              <a:defRPr sz="1400" i="1" u="sng" kern="1200">
                <a:solidFill>
                  <a:srgbClr val="003366"/>
                </a:solidFill>
                <a:latin typeface="Times New Roman" panose="02020603050405020304" pitchFamily="18" charset="0"/>
                <a:ea typeface="新細明體" panose="020B0604030504040204" pitchFamily="18" charset="-120"/>
                <a:cs typeface="+mn-cs"/>
              </a:defRPr>
            </a:lvl8pPr>
            <a:lvl9pPr marL="3657600" algn="l" defTabSz="914400" rtl="0" eaLnBrk="1" latinLnBrk="0" hangingPunct="1">
              <a:defRPr sz="1400" i="1" u="sng" kern="1200">
                <a:solidFill>
                  <a:srgbClr val="003366"/>
                </a:solidFill>
                <a:latin typeface="Times New Roman" panose="02020603050405020304" pitchFamily="18" charset="0"/>
                <a:ea typeface="新細明體" panose="020B0604030504040204" pitchFamily="18" charset="-120"/>
                <a:cs typeface="+mn-cs"/>
              </a:defRPr>
            </a:lvl9pPr>
          </a:lstStyle>
          <a:p>
            <a:pPr eaLnBrk="1" hangingPunct="1"/>
            <a:r>
              <a:rPr lang="en-US" altLang="zh-TW" sz="1800" i="0" u="none">
                <a:solidFill>
                  <a:schemeClr val="bg1"/>
                </a:solidFill>
              </a:rPr>
              <a:t>Analog signal</a:t>
            </a:r>
            <a:endParaRPr lang="zh-TW" altLang="en-US" sz="1800" i="0" u="none">
              <a:solidFill>
                <a:schemeClr val="bg1"/>
              </a:solidFill>
            </a:endParaRPr>
          </a:p>
        </p:txBody>
      </p:sp>
      <p:cxnSp>
        <p:nvCxnSpPr>
          <p:cNvPr id="14" name="直線單箭頭接點 24">
            <a:extLst>
              <a:ext uri="{FF2B5EF4-FFF2-40B4-BE49-F238E27FC236}">
                <a16:creationId xmlns:a16="http://schemas.microsoft.com/office/drawing/2014/main" id="{AFFEBDC8-EBBE-734B-8257-CAEF3D6FAD4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271565" y="5195888"/>
            <a:ext cx="2159000" cy="0"/>
          </a:xfrm>
          <a:prstGeom prst="straightConnector1">
            <a:avLst/>
          </a:prstGeom>
          <a:ln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字方塊 27">
            <a:extLst>
              <a:ext uri="{FF2B5EF4-FFF2-40B4-BE49-F238E27FC236}">
                <a16:creationId xmlns:a16="http://schemas.microsoft.com/office/drawing/2014/main" id="{1472D1B8-FCFA-DB48-EA47-8A633F57E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740" y="6056313"/>
            <a:ext cx="25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 u="none">
                <a:solidFill>
                  <a:schemeClr val="bg1"/>
                </a:solidFill>
              </a:rPr>
              <a:t>t</a:t>
            </a:r>
            <a:endParaRPr lang="zh-TW" altLang="en-US" sz="2000" u="none">
              <a:solidFill>
                <a:schemeClr val="bg1"/>
              </a:solidFill>
            </a:endParaRPr>
          </a:p>
        </p:txBody>
      </p:sp>
      <p:sp>
        <p:nvSpPr>
          <p:cNvPr id="16" name="文字方塊 28">
            <a:extLst>
              <a:ext uri="{FF2B5EF4-FFF2-40B4-BE49-F238E27FC236}">
                <a16:creationId xmlns:a16="http://schemas.microsoft.com/office/drawing/2014/main" id="{9585B4E8-12C7-12EA-3D25-B30AC9FAA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6903" y="3709988"/>
            <a:ext cx="582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 u="none">
                <a:solidFill>
                  <a:schemeClr val="bg1"/>
                </a:solidFill>
              </a:rPr>
              <a:t>X</a:t>
            </a:r>
            <a:r>
              <a:rPr lang="en-US" altLang="zh-TW" sz="2000" i="0" u="none">
                <a:solidFill>
                  <a:schemeClr val="bg1"/>
                </a:solidFill>
              </a:rPr>
              <a:t>(</a:t>
            </a:r>
            <a:r>
              <a:rPr lang="en-US" altLang="zh-TW" sz="2000" u="none">
                <a:solidFill>
                  <a:schemeClr val="bg1"/>
                </a:solidFill>
              </a:rPr>
              <a:t>t</a:t>
            </a:r>
            <a:r>
              <a:rPr lang="en-US" altLang="zh-TW" sz="2000" i="0" u="none">
                <a:solidFill>
                  <a:schemeClr val="bg1"/>
                </a:solidFill>
              </a:rPr>
              <a:t>)</a:t>
            </a:r>
            <a:endParaRPr lang="zh-TW" altLang="en-US" sz="2000" i="0" u="none">
              <a:solidFill>
                <a:schemeClr val="bg1"/>
              </a:solidFill>
            </a:endParaRPr>
          </a:p>
        </p:txBody>
      </p:sp>
      <p:cxnSp>
        <p:nvCxnSpPr>
          <p:cNvPr id="17" name="直線單箭頭接點 30">
            <a:extLst>
              <a:ext uri="{FF2B5EF4-FFF2-40B4-BE49-F238E27FC236}">
                <a16:creationId xmlns:a16="http://schemas.microsoft.com/office/drawing/2014/main" id="{D900357E-FF2C-D06C-BD1A-A8F804F3EBD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824809" y="5638007"/>
            <a:ext cx="1295400" cy="15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線單箭頭接點 31">
            <a:extLst>
              <a:ext uri="{FF2B5EF4-FFF2-40B4-BE49-F238E27FC236}">
                <a16:creationId xmlns:a16="http://schemas.microsoft.com/office/drawing/2014/main" id="{FA7A4C58-8D1D-E99A-BDA9-8C261E760A7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795441" y="5473700"/>
            <a:ext cx="1619250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線單箭頭接點 32">
            <a:extLst>
              <a:ext uri="{FF2B5EF4-FFF2-40B4-BE49-F238E27FC236}">
                <a16:creationId xmlns:a16="http://schemas.microsoft.com/office/drawing/2014/main" id="{66962A9B-2789-DF82-A140-453F62F6BA0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801790" y="5346701"/>
            <a:ext cx="1871663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線單箭頭接點 33">
            <a:extLst>
              <a:ext uri="{FF2B5EF4-FFF2-40B4-BE49-F238E27FC236}">
                <a16:creationId xmlns:a16="http://schemas.microsoft.com/office/drawing/2014/main" id="{D8AC9579-CECA-8149-77CD-359CFAF604F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868466" y="5287963"/>
            <a:ext cx="1981200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線單箭頭接點 34">
            <a:extLst>
              <a:ext uri="{FF2B5EF4-FFF2-40B4-BE49-F238E27FC236}">
                <a16:creationId xmlns:a16="http://schemas.microsoft.com/office/drawing/2014/main" id="{80F67495-092E-9073-2F79-9B5F28C4A74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001022" y="5288757"/>
            <a:ext cx="1981200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線單箭頭接點 35">
            <a:extLst>
              <a:ext uri="{FF2B5EF4-FFF2-40B4-BE49-F238E27FC236}">
                <a16:creationId xmlns:a16="http://schemas.microsoft.com/office/drawing/2014/main" id="{7A7690AB-61E8-F960-6E57-35E4A60A740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187552" y="5346701"/>
            <a:ext cx="1871663" cy="15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線單箭頭接點 36">
            <a:extLst>
              <a:ext uri="{FF2B5EF4-FFF2-40B4-BE49-F238E27FC236}">
                <a16:creationId xmlns:a16="http://schemas.microsoft.com/office/drawing/2014/main" id="{097BA9AA-87E6-7924-7DCC-8D16B6735A9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445522" y="5474494"/>
            <a:ext cx="1619250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線單箭頭接點 37">
            <a:extLst>
              <a:ext uri="{FF2B5EF4-FFF2-40B4-BE49-F238E27FC236}">
                <a16:creationId xmlns:a16="http://schemas.microsoft.com/office/drawing/2014/main" id="{E632EA76-1685-B636-C319-7CA6A04058C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729684" y="5638007"/>
            <a:ext cx="1295400" cy="15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線單箭頭接點 38">
            <a:extLst>
              <a:ext uri="{FF2B5EF4-FFF2-40B4-BE49-F238E27FC236}">
                <a16:creationId xmlns:a16="http://schemas.microsoft.com/office/drawing/2014/main" id="{74889724-F83F-C2F5-3E25-1762D825A56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8013847" y="5780882"/>
            <a:ext cx="971550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線單箭頭接點 39">
            <a:extLst>
              <a:ext uri="{FF2B5EF4-FFF2-40B4-BE49-F238E27FC236}">
                <a16:creationId xmlns:a16="http://schemas.microsoft.com/office/drawing/2014/main" id="{80B25178-E4F8-73FE-A5D6-9362CA62A7C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8271021" y="5928520"/>
            <a:ext cx="720725" cy="15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線單箭頭接點 40">
            <a:extLst>
              <a:ext uri="{FF2B5EF4-FFF2-40B4-BE49-F238E27FC236}">
                <a16:creationId xmlns:a16="http://schemas.microsoft.com/office/drawing/2014/main" id="{1AEAB946-1C2B-5718-71E5-B4FA7AF8DB4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8564709" y="6071395"/>
            <a:ext cx="396875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線單箭頭接點 41">
            <a:extLst>
              <a:ext uri="{FF2B5EF4-FFF2-40B4-BE49-F238E27FC236}">
                <a16:creationId xmlns:a16="http://schemas.microsoft.com/office/drawing/2014/main" id="{ABAEB522-9B0D-016A-8A57-934F919CBDB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8759178" y="6151563"/>
            <a:ext cx="252412" cy="15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線單箭頭接點 42">
            <a:extLst>
              <a:ext uri="{FF2B5EF4-FFF2-40B4-BE49-F238E27FC236}">
                <a16:creationId xmlns:a16="http://schemas.microsoft.com/office/drawing/2014/main" id="{6E74D22C-E5F6-B482-8710-1A194686A4F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8927453" y="6176963"/>
            <a:ext cx="179388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線單箭頭接點 43">
            <a:extLst>
              <a:ext uri="{FF2B5EF4-FFF2-40B4-BE49-F238E27FC236}">
                <a16:creationId xmlns:a16="http://schemas.microsoft.com/office/drawing/2014/main" id="{7621E5FB-8CB2-BB89-D517-5F72F063853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9022703" y="6151563"/>
            <a:ext cx="252412" cy="15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線單箭頭接點 44">
            <a:extLst>
              <a:ext uri="{FF2B5EF4-FFF2-40B4-BE49-F238E27FC236}">
                <a16:creationId xmlns:a16="http://schemas.microsoft.com/office/drawing/2014/main" id="{AC1A4466-47F3-7250-3CE3-F7575715031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9083028" y="6091238"/>
            <a:ext cx="396875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線單箭頭接點 45">
            <a:extLst>
              <a:ext uri="{FF2B5EF4-FFF2-40B4-BE49-F238E27FC236}">
                <a16:creationId xmlns:a16="http://schemas.microsoft.com/office/drawing/2014/main" id="{6E39D0F4-D569-E6A7-67C5-177757E0CD1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9096521" y="5976145"/>
            <a:ext cx="612775" cy="15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線單箭頭接點 46">
            <a:extLst>
              <a:ext uri="{FF2B5EF4-FFF2-40B4-BE49-F238E27FC236}">
                <a16:creationId xmlns:a16="http://schemas.microsoft.com/office/drawing/2014/main" id="{A00DD6FD-0123-0016-6273-E746BC06D35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9093347" y="5838032"/>
            <a:ext cx="863600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線單箭頭接點 47">
            <a:extLst>
              <a:ext uri="{FF2B5EF4-FFF2-40B4-BE49-F238E27FC236}">
                <a16:creationId xmlns:a16="http://schemas.microsoft.com/office/drawing/2014/main" id="{504F92EF-2299-A293-1B0B-0C62E7E1FA2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9063184" y="5674519"/>
            <a:ext cx="1187450" cy="15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線單箭頭接點 49">
            <a:extLst>
              <a:ext uri="{FF2B5EF4-FFF2-40B4-BE49-F238E27FC236}">
                <a16:creationId xmlns:a16="http://schemas.microsoft.com/office/drawing/2014/main" id="{DC0E576F-FBBF-EBE3-0929-1B5742127D5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885928" y="5792788"/>
            <a:ext cx="935038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線單箭頭接點 50">
            <a:extLst>
              <a:ext uri="{FF2B5EF4-FFF2-40B4-BE49-F238E27FC236}">
                <a16:creationId xmlns:a16="http://schemas.microsoft.com/office/drawing/2014/main" id="{26057821-0C34-6D43-52A1-060E695218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41540" y="6280151"/>
            <a:ext cx="2519363" cy="1587"/>
          </a:xfrm>
          <a:prstGeom prst="straightConnector1">
            <a:avLst/>
          </a:prstGeom>
          <a:ln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文字方塊 52">
            <a:extLst>
              <a:ext uri="{FF2B5EF4-FFF2-40B4-BE49-F238E27FC236}">
                <a16:creationId xmlns:a16="http://schemas.microsoft.com/office/drawing/2014/main" id="{F0DD0C3E-8F12-577A-CA91-B0F9EC982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1278" y="6367819"/>
            <a:ext cx="1435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800" i="0" u="none">
                <a:solidFill>
                  <a:schemeClr val="bg1"/>
                </a:solidFill>
              </a:rPr>
              <a:t>Digital signal</a:t>
            </a:r>
            <a:endParaRPr lang="zh-TW" altLang="en-US" sz="1800" i="0" u="none">
              <a:solidFill>
                <a:schemeClr val="bg1"/>
              </a:solidFill>
            </a:endParaRPr>
          </a:p>
        </p:txBody>
      </p:sp>
      <p:cxnSp>
        <p:nvCxnSpPr>
          <p:cNvPr id="38" name="直線單箭頭接點 4">
            <a:extLst>
              <a:ext uri="{FF2B5EF4-FFF2-40B4-BE49-F238E27FC236}">
                <a16:creationId xmlns:a16="http://schemas.microsoft.com/office/drawing/2014/main" id="{00DFE1A5-2B51-517B-1FF2-84BAB097B19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123450" y="5053013"/>
            <a:ext cx="2159000" cy="0"/>
          </a:xfrm>
          <a:prstGeom prst="straightConnector1">
            <a:avLst/>
          </a:prstGeom>
          <a:ln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6">
            <a:extLst>
              <a:ext uri="{FF2B5EF4-FFF2-40B4-BE49-F238E27FC236}">
                <a16:creationId xmlns:a16="http://schemas.microsoft.com/office/drawing/2014/main" id="{D3B548D4-C5BC-850D-5D63-9E16BAC958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3425" y="6137276"/>
            <a:ext cx="2519363" cy="1587"/>
          </a:xfrm>
          <a:prstGeom prst="straightConnector1">
            <a:avLst/>
          </a:prstGeom>
          <a:ln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手繪多邊形 21">
            <a:extLst>
              <a:ext uri="{FF2B5EF4-FFF2-40B4-BE49-F238E27FC236}">
                <a16:creationId xmlns:a16="http://schemas.microsoft.com/office/drawing/2014/main" id="{232597EC-25A4-7DD1-2B05-3FB22ED9B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950" y="4029076"/>
            <a:ext cx="2316163" cy="2027237"/>
          </a:xfrm>
          <a:custGeom>
            <a:avLst/>
            <a:gdLst>
              <a:gd name="T0" fmla="*/ 0 w 1930400"/>
              <a:gd name="T1" fmla="*/ 25260418 h 1628987"/>
              <a:gd name="T2" fmla="*/ 8280489 w 1930400"/>
              <a:gd name="T3" fmla="*/ 2566561 h 1628987"/>
              <a:gd name="T4" fmla="*/ 20310613 w 1930400"/>
              <a:gd name="T5" fmla="*/ 40659752 h 1628987"/>
              <a:gd name="T6" fmla="*/ 29684746 w 1930400"/>
              <a:gd name="T7" fmla="*/ 18506280 h 1628987"/>
              <a:gd name="T8" fmla="*/ 0 60000 65536"/>
              <a:gd name="T9" fmla="*/ 0 60000 65536"/>
              <a:gd name="T10" fmla="*/ 0 60000 65536"/>
              <a:gd name="T11" fmla="*/ 0 60000 65536"/>
              <a:gd name="T12" fmla="*/ 0 w 1930400"/>
              <a:gd name="T13" fmla="*/ 0 h 1628987"/>
              <a:gd name="T14" fmla="*/ 1930400 w 1930400"/>
              <a:gd name="T15" fmla="*/ 1628987 h 16289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30400" h="1628987">
                <a:moveTo>
                  <a:pt x="0" y="949960"/>
                </a:moveTo>
                <a:cubicBezTo>
                  <a:pt x="159173" y="474980"/>
                  <a:pt x="318347" y="0"/>
                  <a:pt x="538480" y="96520"/>
                </a:cubicBezTo>
                <a:cubicBezTo>
                  <a:pt x="758613" y="193040"/>
                  <a:pt x="1088813" y="1429173"/>
                  <a:pt x="1320800" y="1529080"/>
                </a:cubicBezTo>
                <a:cubicBezTo>
                  <a:pt x="1552787" y="1628987"/>
                  <a:pt x="1741593" y="1162473"/>
                  <a:pt x="1930400" y="695960"/>
                </a:cubicBezTo>
              </a:path>
            </a:pathLst>
          </a:cu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41" name="文字方塊 23">
            <a:extLst>
              <a:ext uri="{FF2B5EF4-FFF2-40B4-BE49-F238E27FC236}">
                <a16:creationId xmlns:a16="http://schemas.microsoft.com/office/drawing/2014/main" id="{31F7086F-E500-9989-C729-CB9EB06EE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2119" y="3629025"/>
            <a:ext cx="582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 u="none">
                <a:solidFill>
                  <a:schemeClr val="bg1"/>
                </a:solidFill>
              </a:rPr>
              <a:t>X</a:t>
            </a:r>
            <a:r>
              <a:rPr lang="en-US" altLang="zh-TW" sz="2000" i="0" u="none">
                <a:solidFill>
                  <a:schemeClr val="bg1"/>
                </a:solidFill>
              </a:rPr>
              <a:t>(</a:t>
            </a:r>
            <a:r>
              <a:rPr lang="en-US" altLang="zh-TW" sz="2000" u="none">
                <a:solidFill>
                  <a:schemeClr val="bg1"/>
                </a:solidFill>
              </a:rPr>
              <a:t>t</a:t>
            </a:r>
            <a:r>
              <a:rPr lang="en-US" altLang="zh-TW" sz="2000" i="0" u="none">
                <a:solidFill>
                  <a:schemeClr val="bg1"/>
                </a:solidFill>
              </a:rPr>
              <a:t>)</a:t>
            </a:r>
            <a:endParaRPr lang="zh-TW" altLang="en-US" sz="2000" i="0" u="none">
              <a:solidFill>
                <a:schemeClr val="bg1"/>
              </a:solidFill>
            </a:endParaRPr>
          </a:p>
        </p:txBody>
      </p:sp>
      <p:sp>
        <p:nvSpPr>
          <p:cNvPr id="42" name="文字方塊 27">
            <a:extLst>
              <a:ext uri="{FF2B5EF4-FFF2-40B4-BE49-F238E27FC236}">
                <a16:creationId xmlns:a16="http://schemas.microsoft.com/office/drawing/2014/main" id="{1C8E993B-70E6-F934-295E-0893C5578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107" y="5894388"/>
            <a:ext cx="25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 u="none">
                <a:solidFill>
                  <a:schemeClr val="bg1"/>
                </a:solidFill>
              </a:rPr>
              <a:t>t</a:t>
            </a:r>
            <a:endParaRPr lang="zh-TW" altLang="en-US" sz="2000" u="non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61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1BB-7244-494F-F38C-1F8004DE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8603-BD4C-B1CF-E20C-DDCEC3FE3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Digital systems use discrete (binary) representations of information.</a:t>
            </a:r>
          </a:p>
          <a:p>
            <a:r>
              <a:rPr lang="en-US"/>
              <a:t> Basic components: gates and flipflops </a:t>
            </a:r>
          </a:p>
          <a:p>
            <a:r>
              <a:rPr lang="en-US"/>
              <a:t>Combinational and sequential circuits </a:t>
            </a:r>
          </a:p>
          <a:p>
            <a:r>
              <a:rPr lang="en-US"/>
              <a:t>Real─ world constraints </a:t>
            </a:r>
          </a:p>
          <a:p>
            <a:pPr lvl="1"/>
            <a:r>
              <a:rPr lang="en-US"/>
              <a:t>logic levels, loads, timing, area, </a:t>
            </a:r>
            <a:r>
              <a:rPr lang="en-US" err="1"/>
              <a:t>etc</a:t>
            </a:r>
            <a:r>
              <a:rPr lang="en-US"/>
              <a:t> </a:t>
            </a:r>
          </a:p>
          <a:p>
            <a:r>
              <a:rPr lang="en-US"/>
              <a:t>Verilog models: structural, behavioral </a:t>
            </a:r>
          </a:p>
          <a:p>
            <a:r>
              <a:rPr lang="en-US"/>
              <a:t>Design methodology</a:t>
            </a:r>
          </a:p>
          <a:p>
            <a:pPr lvl="1"/>
            <a:r>
              <a:rPr lang="en-US"/>
              <a:t>Think</a:t>
            </a:r>
          </a:p>
          <a:p>
            <a:pPr lvl="1"/>
            <a:r>
              <a:rPr lang="en-US"/>
              <a:t>Draw diagrams</a:t>
            </a:r>
          </a:p>
          <a:p>
            <a:pPr lvl="1"/>
            <a:r>
              <a:rPr lang="en-US"/>
              <a:t>Write Verilog</a:t>
            </a:r>
          </a:p>
          <a:p>
            <a:pPr lvl="1"/>
            <a:r>
              <a:rPr lang="en-US"/>
              <a:t>Test it</a:t>
            </a:r>
          </a:p>
        </p:txBody>
      </p:sp>
    </p:spTree>
    <p:extLst>
      <p:ext uri="{BB962C8B-B14F-4D97-AF65-F5344CB8AC3E}">
        <p14:creationId xmlns:p14="http://schemas.microsoft.com/office/powerpoint/2010/main" val="1485360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F630A-8C79-AF80-669E-F0B7E61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verilog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41A9F-BC07-DD45-5987-4FB19ED2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Hardware Description Language (HDL)</a:t>
            </a:r>
          </a:p>
          <a:p>
            <a:pPr lvl="1"/>
            <a:r>
              <a:rPr lang="en-US"/>
              <a:t>A computer language for modeling behavior and structure of digital systems</a:t>
            </a:r>
          </a:p>
          <a:p>
            <a:r>
              <a:rPr lang="en-US"/>
              <a:t>Verilog published in 1983, strong similarities to C.</a:t>
            </a:r>
          </a:p>
          <a:p>
            <a:r>
              <a:rPr lang="en-US"/>
              <a:t>Electronic Design Automation (EDA) using Verilog</a:t>
            </a:r>
          </a:p>
          <a:p>
            <a:pPr lvl="1"/>
            <a:r>
              <a:rPr lang="en-US"/>
              <a:t>Design entry: alternative to schematics</a:t>
            </a:r>
          </a:p>
          <a:p>
            <a:pPr lvl="1"/>
            <a:r>
              <a:rPr lang="en-US"/>
              <a:t>Verification: simulation, proof of properties</a:t>
            </a:r>
          </a:p>
          <a:p>
            <a:pPr lvl="1"/>
            <a:r>
              <a:rPr lang="en-US"/>
              <a:t>Synthesis: automatic generation of circuits</a:t>
            </a:r>
          </a:p>
        </p:txBody>
      </p:sp>
    </p:spTree>
    <p:extLst>
      <p:ext uri="{BB962C8B-B14F-4D97-AF65-F5344CB8AC3E}">
        <p14:creationId xmlns:p14="http://schemas.microsoft.com/office/powerpoint/2010/main" val="1773565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041D-BD4A-15E0-A0A1-88E0721A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Module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B22D-A4B7-B49A-B66A-2A9FA2ADB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module is the main building block in Verilog</a:t>
            </a:r>
          </a:p>
          <a:p>
            <a:r>
              <a:rPr lang="en-US"/>
              <a:t>We first need to declare:</a:t>
            </a:r>
          </a:p>
          <a:p>
            <a:pPr lvl="1"/>
            <a:r>
              <a:rPr lang="en-US"/>
              <a:t>Name of module</a:t>
            </a:r>
          </a:p>
          <a:p>
            <a:pPr lvl="1"/>
            <a:r>
              <a:rPr lang="en-US"/>
              <a:t>Types of connections (</a:t>
            </a:r>
            <a:r>
              <a:rPr lang="en-US" err="1"/>
              <a:t>inps</a:t>
            </a:r>
            <a:r>
              <a:rPr lang="en-US"/>
              <a:t> , </a:t>
            </a:r>
            <a:r>
              <a:rPr lang="en-US" err="1"/>
              <a:t>outps</a:t>
            </a:r>
            <a:r>
              <a:rPr lang="en-US"/>
              <a:t>)</a:t>
            </a:r>
          </a:p>
          <a:p>
            <a:pPr lvl="1"/>
            <a:r>
              <a:rPr lang="en-US"/>
              <a:t>Names of its connections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FE1C45-02B5-7330-7999-D260E057D2D3}"/>
              </a:ext>
            </a:extLst>
          </p:cNvPr>
          <p:cNvSpPr/>
          <p:nvPr/>
        </p:nvSpPr>
        <p:spPr>
          <a:xfrm>
            <a:off x="4535906" y="4186988"/>
            <a:ext cx="2556208" cy="11911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Verilog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1B233-9031-1D69-8F5A-A0259D95D61E}"/>
              </a:ext>
            </a:extLst>
          </p:cNvPr>
          <p:cNvSpPr txBox="1"/>
          <p:nvPr/>
        </p:nvSpPr>
        <p:spPr>
          <a:xfrm>
            <a:off x="3739816" y="4320887"/>
            <a:ext cx="517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B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86A2E-30F8-8895-A64E-96B88C9B21AC}"/>
              </a:ext>
            </a:extLst>
          </p:cNvPr>
          <p:cNvSpPr txBox="1"/>
          <p:nvPr/>
        </p:nvSpPr>
        <p:spPr>
          <a:xfrm>
            <a:off x="7296150" y="4529888"/>
            <a:ext cx="3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99D0FE-4317-6E35-2FD3-963B98F3C760}"/>
              </a:ext>
            </a:extLst>
          </p:cNvPr>
          <p:cNvCxnSpPr/>
          <p:nvPr/>
        </p:nvCxnSpPr>
        <p:spPr>
          <a:xfrm>
            <a:off x="4118811" y="4578015"/>
            <a:ext cx="4692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0381A-E8AA-F6A0-A00C-9531BE69214D}"/>
              </a:ext>
            </a:extLst>
          </p:cNvPr>
          <p:cNvCxnSpPr/>
          <p:nvPr/>
        </p:nvCxnSpPr>
        <p:spPr>
          <a:xfrm>
            <a:off x="4132848" y="4802604"/>
            <a:ext cx="4692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8B9511-3471-4D22-1A72-F12B3EE48F90}"/>
              </a:ext>
            </a:extLst>
          </p:cNvPr>
          <p:cNvCxnSpPr/>
          <p:nvPr/>
        </p:nvCxnSpPr>
        <p:spPr>
          <a:xfrm>
            <a:off x="4132848" y="5056818"/>
            <a:ext cx="4692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47047B-0453-7A77-6C93-0E923EDAB2F9}"/>
              </a:ext>
            </a:extLst>
          </p:cNvPr>
          <p:cNvCxnSpPr/>
          <p:nvPr/>
        </p:nvCxnSpPr>
        <p:spPr>
          <a:xfrm>
            <a:off x="7092114" y="4826211"/>
            <a:ext cx="4692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69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8914-CFEF-3BB0-8E7B-614DE6BB9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Module definition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39DBAD-C693-1CB8-5E1A-8651A609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528840"/>
            <a:ext cx="7392432" cy="24768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0B1CD-46F5-799F-E0D2-8633593098C8}"/>
              </a:ext>
            </a:extLst>
          </p:cNvPr>
          <p:cNvSpPr/>
          <p:nvPr/>
        </p:nvSpPr>
        <p:spPr>
          <a:xfrm>
            <a:off x="3838075" y="4391524"/>
            <a:ext cx="2556208" cy="11911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Verilog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3BA3F-BF19-5F7E-DCB7-0CDF6D4CDEF5}"/>
              </a:ext>
            </a:extLst>
          </p:cNvPr>
          <p:cNvSpPr txBox="1"/>
          <p:nvPr/>
        </p:nvSpPr>
        <p:spPr>
          <a:xfrm>
            <a:off x="3041985" y="4525423"/>
            <a:ext cx="517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B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685E9-2BBA-B64C-FD7D-FDFA918F9787}"/>
              </a:ext>
            </a:extLst>
          </p:cNvPr>
          <p:cNvSpPr txBox="1"/>
          <p:nvPr/>
        </p:nvSpPr>
        <p:spPr>
          <a:xfrm>
            <a:off x="6598319" y="4734424"/>
            <a:ext cx="3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F28183-831C-F5ED-6CE6-B22B0F8954B6}"/>
              </a:ext>
            </a:extLst>
          </p:cNvPr>
          <p:cNvCxnSpPr/>
          <p:nvPr/>
        </p:nvCxnSpPr>
        <p:spPr>
          <a:xfrm>
            <a:off x="3420980" y="4782551"/>
            <a:ext cx="4692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BAC23-84AC-70B1-F4C1-3F62F2F2330D}"/>
              </a:ext>
            </a:extLst>
          </p:cNvPr>
          <p:cNvCxnSpPr/>
          <p:nvPr/>
        </p:nvCxnSpPr>
        <p:spPr>
          <a:xfrm>
            <a:off x="3435017" y="5007140"/>
            <a:ext cx="4692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E12E41-E543-EF25-C978-DA4D007F048C}"/>
              </a:ext>
            </a:extLst>
          </p:cNvPr>
          <p:cNvCxnSpPr/>
          <p:nvPr/>
        </p:nvCxnSpPr>
        <p:spPr>
          <a:xfrm>
            <a:off x="3435017" y="5261354"/>
            <a:ext cx="4692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127BFF-71F3-A61E-E051-F7F33160B50D}"/>
              </a:ext>
            </a:extLst>
          </p:cNvPr>
          <p:cNvCxnSpPr/>
          <p:nvPr/>
        </p:nvCxnSpPr>
        <p:spPr>
          <a:xfrm>
            <a:off x="6394283" y="5030747"/>
            <a:ext cx="4692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925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1A2-1AE8-D10D-0A9A-65F41EF2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Module definition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5E4C0CA-EDD6-D6C3-17E1-65423618F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614" y="1262676"/>
            <a:ext cx="8135712" cy="240070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0DAB71-2A7F-2A40-E689-71FDDBD680E3}"/>
              </a:ext>
            </a:extLst>
          </p:cNvPr>
          <p:cNvSpPr txBox="1">
            <a:spLocks/>
          </p:cNvSpPr>
          <p:nvPr/>
        </p:nvSpPr>
        <p:spPr>
          <a:xfrm>
            <a:off x="712371" y="3989255"/>
            <a:ext cx="10467974" cy="836244"/>
          </a:xfrm>
          <a:prstGeom prst="rect">
            <a:avLst/>
          </a:prstGeom>
          <a:solidFill>
            <a:srgbClr val="ECDE7A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6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Positional association (implicit): parameters listed in the same order as the original module description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CDBA6B-239F-A21E-66C0-8AA1606EFF8C}"/>
              </a:ext>
            </a:extLst>
          </p:cNvPr>
          <p:cNvSpPr txBox="1">
            <a:spLocks/>
          </p:cNvSpPr>
          <p:nvPr/>
        </p:nvSpPr>
        <p:spPr>
          <a:xfrm>
            <a:off x="712371" y="5144574"/>
            <a:ext cx="10467974" cy="6082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6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 kern="1200">
                <a:solidFill>
                  <a:schemeClr val="bg1"/>
                </a:solidFill>
                <a:latin typeface="Abadi" panose="020B0604020104020204" pitchFamily="34" charset="0"/>
                <a:ea typeface="+mn-ea"/>
                <a:cs typeface="Cascadia Code" pitchFamily="1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Explicit association: parameters explicitly listed in the arbitrary order.</a:t>
            </a:r>
          </a:p>
        </p:txBody>
      </p:sp>
    </p:spTree>
    <p:extLst>
      <p:ext uri="{BB962C8B-B14F-4D97-AF65-F5344CB8AC3E}">
        <p14:creationId xmlns:p14="http://schemas.microsoft.com/office/powerpoint/2010/main" val="178661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1A2-1AE8-D10D-0A9A-65F41EF2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Verilog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BE62-2E10-7192-8882-C1E815037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Verilog is case sensitive: </a:t>
            </a:r>
            <a:r>
              <a:rPr lang="en-US" err="1"/>
              <a:t>somename</a:t>
            </a:r>
            <a:r>
              <a:rPr lang="en-US"/>
              <a:t> and </a:t>
            </a:r>
            <a:r>
              <a:rPr lang="en-US" err="1"/>
              <a:t>SomeName</a:t>
            </a:r>
            <a:r>
              <a:rPr lang="en-US"/>
              <a:t> are not the same!</a:t>
            </a:r>
          </a:p>
          <a:p>
            <a:r>
              <a:rPr lang="en-US"/>
              <a:t>Names can not start with numbers.</a:t>
            </a:r>
          </a:p>
          <a:p>
            <a:r>
              <a:rPr lang="en-US"/>
              <a:t>Whitespace is ignored.</a:t>
            </a:r>
          </a:p>
          <a:p>
            <a:r>
              <a:rPr lang="en-US"/>
              <a:t>Definition of multi-bits: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92A1E9D-E513-EB82-C049-3E48C691B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854072"/>
            <a:ext cx="5390436" cy="138986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185CCDD-500C-7F8B-D865-31D91D961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06" y="3429000"/>
            <a:ext cx="6020640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62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1A2-1AE8-D10D-0A9A-65F41EF2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Verilog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BE62-2E10-7192-8882-C1E815037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10467974" cy="4578517"/>
          </a:xfrm>
        </p:spPr>
        <p:txBody>
          <a:bodyPr/>
          <a:lstStyle/>
          <a:p>
            <a:r>
              <a:rPr lang="en-US"/>
              <a:t>Use MSB to LSB ordering for busses (little-endian)</a:t>
            </a:r>
          </a:p>
          <a:p>
            <a:pPr lvl="1"/>
            <a:r>
              <a:rPr lang="en-US"/>
              <a:t>A[31:0]</a:t>
            </a:r>
          </a:p>
          <a:p>
            <a:r>
              <a:rPr lang="en-US"/>
              <a:t>Define one module per file</a:t>
            </a:r>
          </a:p>
          <a:p>
            <a:pPr lvl="1"/>
            <a:r>
              <a:rPr lang="en-US"/>
              <a:t>Makes managing your design hierarchy easier</a:t>
            </a:r>
          </a:p>
          <a:p>
            <a:r>
              <a:rPr lang="en-US"/>
              <a:t>Use a file name that equals module name</a:t>
            </a:r>
          </a:p>
          <a:p>
            <a:r>
              <a:rPr lang="en-US"/>
              <a:t>Develop/use a consistent naming style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70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1A2-1AE8-D10D-0A9A-65F41EF2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Number representation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658CF7-65CC-B2D7-E53E-6A21EE6B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933101"/>
            <a:ext cx="7449590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9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1A2-1AE8-D10D-0A9A-65F41EF2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Number representation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504EBF6-8E6F-538D-E407-195AB6AD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318" y="1730651"/>
            <a:ext cx="7704463" cy="33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88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77D5-7EDB-8252-9905-70E72F23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16293-BB2E-8125-DF53-BF50163B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Nets connect components and are </a:t>
            </a:r>
            <a:r>
              <a:rPr lang="en-US" err="1"/>
              <a:t>continuoly</a:t>
            </a:r>
            <a:r>
              <a:rPr lang="en-US"/>
              <a:t> assigned values</a:t>
            </a:r>
          </a:p>
          <a:p>
            <a:pPr lvl="1"/>
            <a:r>
              <a:rPr lang="en-US"/>
              <a:t>Wire is main net type</a:t>
            </a:r>
          </a:p>
          <a:p>
            <a:r>
              <a:rPr lang="en-US"/>
              <a:t>Variables store values between assignments</a:t>
            </a:r>
          </a:p>
          <a:p>
            <a:pPr lvl="1"/>
            <a:r>
              <a:rPr lang="en-US"/>
              <a:t>Reg is main variable type</a:t>
            </a:r>
          </a:p>
          <a:p>
            <a:r>
              <a:rPr lang="en-US"/>
              <a:t>Scalar is a single value, usually one bit</a:t>
            </a:r>
          </a:p>
          <a:p>
            <a:r>
              <a:rPr lang="en-US"/>
              <a:t>Logic values: 0, 1, x (undefined state), z (tri-state/high impedance)</a:t>
            </a:r>
          </a:p>
        </p:txBody>
      </p:sp>
    </p:spTree>
    <p:extLst>
      <p:ext uri="{BB962C8B-B14F-4D97-AF65-F5344CB8AC3E}">
        <p14:creationId xmlns:p14="http://schemas.microsoft.com/office/powerpoint/2010/main" val="291141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37780"/>
            <a:ext cx="9905998" cy="729019"/>
          </a:xfrm>
        </p:spPr>
        <p:txBody>
          <a:bodyPr>
            <a:normAutofit/>
          </a:bodyPr>
          <a:lstStyle/>
          <a:p>
            <a:r>
              <a:rPr lang="en-US" b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8F6F-A722-0D3E-92DA-308B94D05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64895"/>
            <a:ext cx="5670884" cy="392630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sz="2400"/>
              <a:t>For digital systems, the variable takes on discrete values.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Two level, or binary values are the most prevalent values.	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Any number can be represented in binary format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/>
              <a:t>ex: 67 = (0100 0011)2</a:t>
            </a:r>
          </a:p>
          <a:p>
            <a:pPr lvl="1">
              <a:lnSpc>
                <a:spcPct val="110000"/>
              </a:lnSpc>
            </a:pPr>
            <a:r>
              <a:rPr lang="en-US"/>
              <a:t>The power of 2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1300"/>
          </a:p>
          <a:p>
            <a:pPr marL="0" indent="0">
              <a:lnSpc>
                <a:spcPct val="110000"/>
              </a:lnSpc>
              <a:buNone/>
            </a:pPr>
            <a:r>
              <a:rPr lang="en-US" sz="1300"/>
              <a:t>		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F0C1A5-86B2-A152-0C4A-243B05710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85756"/>
              </p:ext>
            </p:extLst>
          </p:nvPr>
        </p:nvGraphicFramePr>
        <p:xfrm>
          <a:off x="878305" y="1276095"/>
          <a:ext cx="2199606" cy="4908141"/>
        </p:xfrm>
        <a:graphic>
          <a:graphicData uri="http://schemas.openxmlformats.org/drawingml/2006/table">
            <a:tbl>
              <a:tblPr firstRow="1" bandRow="1"/>
              <a:tblGrid>
                <a:gridCol w="907125">
                  <a:extLst>
                    <a:ext uri="{9D8B030D-6E8A-4147-A177-3AD203B41FA5}">
                      <a16:colId xmlns:a16="http://schemas.microsoft.com/office/drawing/2014/main" val="878872803"/>
                    </a:ext>
                  </a:extLst>
                </a:gridCol>
                <a:gridCol w="1292481">
                  <a:extLst>
                    <a:ext uri="{9D8B030D-6E8A-4147-A177-3AD203B41FA5}">
                      <a16:colId xmlns:a16="http://schemas.microsoft.com/office/drawing/2014/main" val="2121667829"/>
                    </a:ext>
                  </a:extLst>
                </a:gridCol>
              </a:tblGrid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n </a:t>
                      </a:r>
                    </a:p>
                  </a:txBody>
                  <a:tcPr marL="73038" marR="73038" marT="36519" marB="365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n</a:t>
                      </a:r>
                      <a:endParaRPr kumimoji="1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73038" marR="73038" marT="36519" marB="365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295494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3038" marR="73038" marT="36519" marB="365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0</a:t>
                      </a: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=1</a:t>
                      </a:r>
                    </a:p>
                  </a:txBody>
                  <a:tcPr marL="73038" marR="73038" marT="36519" marB="365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2470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3038" marR="73038" marT="36519" marB="365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=2</a:t>
                      </a:r>
                    </a:p>
                  </a:txBody>
                  <a:tcPr marL="73038" marR="73038" marT="36519" marB="365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745543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3038" marR="73038" marT="36519" marB="365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=4</a:t>
                      </a:r>
                    </a:p>
                  </a:txBody>
                  <a:tcPr marL="73038" marR="73038" marT="36519" marB="365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363725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73038" marR="73038" marT="36519" marB="365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=8</a:t>
                      </a:r>
                    </a:p>
                  </a:txBody>
                  <a:tcPr marL="73038" marR="73038" marT="36519" marB="365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561525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3038" marR="73038" marT="36519" marB="365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</a:t>
                      </a: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=16</a:t>
                      </a:r>
                    </a:p>
                  </a:txBody>
                  <a:tcPr marL="73038" marR="73038" marT="36519" marB="365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67118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3038" marR="73038" marT="36519" marB="365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5</a:t>
                      </a: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=32</a:t>
                      </a:r>
                    </a:p>
                  </a:txBody>
                  <a:tcPr marL="73038" marR="73038" marT="36519" marB="365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975191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3038" marR="73038" marT="36519" marB="365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6</a:t>
                      </a: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=64</a:t>
                      </a:r>
                    </a:p>
                  </a:txBody>
                  <a:tcPr marL="73038" marR="73038" marT="36519" marB="365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91911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3038" marR="73038" marT="36519" marB="365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7</a:t>
                      </a:r>
                      <a:r>
                        <a:rPr kumimoji="1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=128</a:t>
                      </a:r>
                    </a:p>
                  </a:txBody>
                  <a:tcPr marL="73038" marR="73038" marT="36519" marB="365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406573"/>
                  </a:ext>
                </a:extLst>
              </a:tr>
            </a:tbl>
          </a:graphicData>
        </a:graphic>
      </p:graphicFrame>
      <p:graphicFrame>
        <p:nvGraphicFramePr>
          <p:cNvPr id="46" name="Group 41">
            <a:extLst>
              <a:ext uri="{FF2B5EF4-FFF2-40B4-BE49-F238E27FC236}">
                <a16:creationId xmlns:a16="http://schemas.microsoft.com/office/drawing/2014/main" id="{BB1A040C-AAB7-F367-C623-B04DAE0FC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23387"/>
              </p:ext>
            </p:extLst>
          </p:nvPr>
        </p:nvGraphicFramePr>
        <p:xfrm>
          <a:off x="3248945" y="1276095"/>
          <a:ext cx="2337719" cy="4908141"/>
        </p:xfrm>
        <a:graphic>
          <a:graphicData uri="http://schemas.openxmlformats.org/drawingml/2006/table">
            <a:tbl>
              <a:tblPr/>
              <a:tblGrid>
                <a:gridCol w="868548">
                  <a:extLst>
                    <a:ext uri="{9D8B030D-6E8A-4147-A177-3AD203B41FA5}">
                      <a16:colId xmlns:a16="http://schemas.microsoft.com/office/drawing/2014/main" val="3644984941"/>
                    </a:ext>
                  </a:extLst>
                </a:gridCol>
                <a:gridCol w="1469171">
                  <a:extLst>
                    <a:ext uri="{9D8B030D-6E8A-4147-A177-3AD203B41FA5}">
                      <a16:colId xmlns:a16="http://schemas.microsoft.com/office/drawing/2014/main" val="2701119527"/>
                    </a:ext>
                  </a:extLst>
                </a:gridCol>
              </a:tblGrid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n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n</a:t>
                      </a:r>
                      <a:endParaRPr kumimoji="1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366012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8</a:t>
                      </a: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=256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163590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9</a:t>
                      </a: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=512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82300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10</a:t>
                      </a: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=1024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360678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11</a:t>
                      </a: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=2048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550605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12</a:t>
                      </a: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=4096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501334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20</a:t>
                      </a: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=1M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2351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30</a:t>
                      </a: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=1G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636733"/>
                  </a:ext>
                </a:extLst>
              </a:tr>
              <a:tr h="5453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40</a:t>
                      </a:r>
                      <a:r>
                        <a:rPr kumimoji="1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=1T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172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34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3B3D-5EEF-DAE9-7E49-B28B9875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Styles of </a:t>
            </a:r>
            <a:r>
              <a:rPr lang="en-US" err="1"/>
              <a:t>verilog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27782-A5EA-9E61-FDB2-D5D05A8B2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Structural</a:t>
            </a:r>
          </a:p>
          <a:p>
            <a:pPr lvl="1"/>
            <a:r>
              <a:rPr lang="en-US"/>
              <a:t>Describe how modules are interconnected</a:t>
            </a:r>
          </a:p>
          <a:p>
            <a:pPr lvl="1"/>
            <a:r>
              <a:rPr lang="en-US"/>
              <a:t>Each module contains other modules (instances/submodules)</a:t>
            </a:r>
          </a:p>
          <a:p>
            <a:pPr lvl="1"/>
            <a:r>
              <a:rPr lang="en-US"/>
              <a:t>Describes a hierarchy</a:t>
            </a:r>
          </a:p>
          <a:p>
            <a:r>
              <a:rPr lang="en-US"/>
              <a:t>Behavioral</a:t>
            </a:r>
          </a:p>
          <a:p>
            <a:pPr lvl="1"/>
            <a:r>
              <a:rPr lang="en-US"/>
              <a:t>The module body contains functional description of the circuit</a:t>
            </a:r>
          </a:p>
          <a:p>
            <a:pPr lvl="1"/>
            <a:r>
              <a:rPr lang="en-US"/>
              <a:t>Contains logical and mathematical operators</a:t>
            </a:r>
          </a:p>
          <a:p>
            <a:r>
              <a:rPr lang="en-US"/>
              <a:t>Practical circuits would use a combination of both!</a:t>
            </a:r>
          </a:p>
        </p:txBody>
      </p:sp>
    </p:spTree>
    <p:extLst>
      <p:ext uri="{BB962C8B-B14F-4D97-AF65-F5344CB8AC3E}">
        <p14:creationId xmlns:p14="http://schemas.microsoft.com/office/powerpoint/2010/main" val="2256675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3888-93DB-A794-12C5-CE7BC433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</a:t>
            </a:r>
            <a:r>
              <a:rPr lang="en-US" err="1"/>
              <a:t>verilog</a:t>
            </a:r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B5C9271-477C-8E88-62D1-62E0BFD6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47" y="1147443"/>
            <a:ext cx="7958111" cy="474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0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3888-93DB-A794-12C5-CE7BC433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</a:t>
            </a:r>
            <a:r>
              <a:rPr lang="en-US" err="1"/>
              <a:t>verilog</a:t>
            </a:r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36F1276-B821-0050-A7D5-C3E88407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87" y="1060425"/>
            <a:ext cx="8097812" cy="47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54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3888-93DB-A794-12C5-CE7BC433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</a:t>
            </a:r>
            <a:r>
              <a:rPr lang="en-US" err="1"/>
              <a:t>verilog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1276-B821-0050-A7D5-C3E88407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0887" y="1105515"/>
            <a:ext cx="8097812" cy="467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60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3888-93DB-A794-12C5-CE7BC433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</a:t>
            </a:r>
            <a:r>
              <a:rPr lang="en-US" err="1"/>
              <a:t>verilog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1276-B821-0050-A7D5-C3E88407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4229" y="1105515"/>
            <a:ext cx="8051128" cy="467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98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3888-93DB-A794-12C5-CE7BC433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</a:t>
            </a:r>
            <a:r>
              <a:rPr lang="en-US" err="1"/>
              <a:t>verilog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1276-B821-0050-A7D5-C3E88407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4229" y="1124077"/>
            <a:ext cx="8051128" cy="46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9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3888-93DB-A794-12C5-CE7BC433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</a:t>
            </a:r>
            <a:r>
              <a:rPr lang="en-US" err="1"/>
              <a:t>verilog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1276-B821-0050-A7D5-C3E88407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4229" y="1128217"/>
            <a:ext cx="8051128" cy="46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2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3888-93DB-A794-12C5-CE7BC433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</a:t>
            </a:r>
            <a:r>
              <a:rPr lang="en-US" err="1"/>
              <a:t>verilog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1276-B821-0050-A7D5-C3E88407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4229" y="1861753"/>
            <a:ext cx="5436855" cy="213681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093780C-54D1-19DA-228B-460852555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183" y="1621122"/>
            <a:ext cx="398200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75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976A-A7E3-0A40-E3D9-ABEA9AC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on </a:t>
            </a:r>
            <a:r>
              <a:rPr lang="en-US" err="1"/>
              <a:t>fpga</a:t>
            </a:r>
            <a:r>
              <a:rPr lang="en-US"/>
              <a:t> board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8C917B-3E04-2A17-55BA-0CE1D7C12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5"/>
            <a:ext cx="10467974" cy="5105400"/>
          </a:xfrm>
        </p:spPr>
        <p:txBody>
          <a:bodyPr/>
          <a:lstStyle/>
          <a:p>
            <a:r>
              <a:rPr lang="en-US"/>
              <a:t>Pay attention to the places marked with yellow.</a:t>
            </a:r>
          </a:p>
          <a:p>
            <a:r>
              <a:rPr lang="en-US"/>
              <a:t>Before we put it on the FPGA  board, we need to specify which pins our inputs &amp; outputs are connected to. </a:t>
            </a:r>
          </a:p>
          <a:p>
            <a:r>
              <a:rPr lang="en-US"/>
              <a:t>We have to perform the appropriate assignments from the pin planner using the user manual.</a:t>
            </a:r>
          </a:p>
          <a:p>
            <a:r>
              <a:rPr lang="en-US"/>
              <a:t>Main module (wants to run) select as a top module.</a:t>
            </a:r>
          </a:p>
        </p:txBody>
      </p:sp>
    </p:spTree>
    <p:extLst>
      <p:ext uri="{BB962C8B-B14F-4D97-AF65-F5344CB8AC3E}">
        <p14:creationId xmlns:p14="http://schemas.microsoft.com/office/powerpoint/2010/main" val="2184025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BC64-49A4-AE4E-1DB6-DED094D0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on </a:t>
            </a:r>
            <a:r>
              <a:rPr lang="en-US" err="1"/>
              <a:t>fpga</a:t>
            </a:r>
            <a:r>
              <a:rPr lang="en-US"/>
              <a:t>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14492-9C79-E9CF-6091-2BD15435F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Led-switch example</a:t>
            </a:r>
          </a:p>
          <a:p>
            <a:r>
              <a:rPr lang="en-US"/>
              <a:t>One-two gates example </a:t>
            </a:r>
          </a:p>
        </p:txBody>
      </p:sp>
    </p:spTree>
    <p:extLst>
      <p:ext uri="{BB962C8B-B14F-4D97-AF65-F5344CB8AC3E}">
        <p14:creationId xmlns:p14="http://schemas.microsoft.com/office/powerpoint/2010/main" val="319183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Number-base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8F6F-A722-0D3E-92DA-308B94D05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Decimal to Binary conversion</a:t>
            </a:r>
          </a:p>
          <a:p>
            <a:pPr lvl="1"/>
            <a:r>
              <a:rPr lang="en-US" altLang="en-US"/>
              <a:t>Divide the number by the ‘Base’ (=2)</a:t>
            </a:r>
          </a:p>
          <a:p>
            <a:pPr lvl="1"/>
            <a:r>
              <a:rPr lang="en-US" altLang="en-US"/>
              <a:t>Take the remainder (either 0 or 1) as a coefficient</a:t>
            </a:r>
          </a:p>
          <a:p>
            <a:pPr lvl="1"/>
            <a:r>
              <a:rPr lang="en-US" altLang="en-US"/>
              <a:t>Take the quotient and repeat the division</a:t>
            </a:r>
          </a:p>
          <a:p>
            <a:pPr marL="457200" lvl="1" indent="0">
              <a:buNone/>
            </a:pPr>
            <a:r>
              <a:rPr lang="en-US" altLang="en-US" sz="2400" b="1" i="0" u="none">
                <a:cs typeface="Times New Roman" panose="02020603050405020304" pitchFamily="18" charset="0"/>
              </a:rPr>
              <a:t>Example: (</a:t>
            </a:r>
            <a:r>
              <a:rPr lang="en-US" altLang="en-US" sz="2400" b="1" i="0" u="none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US" altLang="en-US" sz="2400" b="1" i="0" u="none">
                <a:cs typeface="Times New Roman" panose="02020603050405020304" pitchFamily="18" charset="0"/>
              </a:rPr>
              <a:t>)</a:t>
            </a:r>
            <a:r>
              <a:rPr lang="en-US" altLang="en-US" sz="2400" b="1" i="0" u="none" baseline="-25000">
                <a:solidFill>
                  <a:srgbClr val="FF6600"/>
                </a:solidFill>
                <a:cs typeface="Times New Roman" panose="02020603050405020304" pitchFamily="18" charset="0"/>
              </a:rPr>
              <a:t>10</a:t>
            </a:r>
          </a:p>
          <a:p>
            <a:pPr marL="457200" lvl="1" indent="0">
              <a:buNone/>
            </a:pPr>
            <a:endParaRPr lang="en-US" altLang="en-US" sz="2400" b="1" i="0" u="none" baseline="-2500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en-US"/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	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C9D8FF9D-D9AC-B7D6-E043-9287A2E4B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546" y="3433763"/>
            <a:ext cx="9540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Quotient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D93A43C7-A82B-C1B9-CC79-FBD8300B7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634" y="3433763"/>
            <a:ext cx="110030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Remainder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8D218659-D412-2886-31B2-538FB9BB9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84" y="3429000"/>
            <a:ext cx="1135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Coefficient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44E179A-7FDC-B78B-4F42-C19204F0F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321" y="5268913"/>
            <a:ext cx="49779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     (13)</a:t>
            </a:r>
            <a:r>
              <a:rPr lang="en-US" altLang="en-US" sz="2000" b="1" i="0" u="none" baseline="-25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en-US" sz="2000" b="1" i="0" u="none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(a</a:t>
            </a:r>
            <a:r>
              <a:rPr lang="en-US" altLang="en-US" sz="2000" b="1" i="0" u="none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altLang="en-US" sz="20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2000" b="1" i="0" u="none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en-US" sz="20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2000" b="1" i="0" u="none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en-US" sz="20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2000" b="1" i="0" u="none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en-US" sz="20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en-US" sz="2000" b="1" i="0" u="none" baseline="-25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000" b="1" i="0" u="none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(</a:t>
            </a:r>
            <a:r>
              <a:rPr lang="en-US" altLang="en-US" sz="2000" b="1" i="0" u="none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1101</a:t>
            </a:r>
            <a:r>
              <a:rPr lang="en-US" altLang="en-US" sz="20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en-US" sz="2000" b="1" i="0" u="none" baseline="-25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E7EA0544-A4A8-5779-0F64-7883EA4428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3946" y="5665788"/>
            <a:ext cx="144463" cy="2889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443A7984-1699-3FAE-5C9A-42BBAA41C0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02384" y="5665788"/>
            <a:ext cx="136525" cy="2889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F301CDB4-7F32-D143-93D0-A40141F53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5521" y="5954713"/>
            <a:ext cx="1944688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lnSpc>
                <a:spcPct val="87000"/>
              </a:lnSpc>
              <a:spcBef>
                <a:spcPct val="50000"/>
              </a:spcBef>
            </a:pPr>
            <a:r>
              <a:rPr lang="en-US" altLang="en-US" sz="1800" b="1" i="0" u="none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MSB           LSB</a:t>
            </a: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9E603FCF-6F81-245D-02D4-CDCDEC8CD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046" y="3719513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E551A513-084D-C080-71E2-88E96548C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409" y="3722688"/>
            <a:ext cx="1491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/ 2 =      </a:t>
            </a:r>
            <a:r>
              <a:rPr lang="en-US" altLang="en-US" sz="24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B743A59-74A0-8925-B14F-5941ED3CE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409" y="3722688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400" b="1" i="0" u="none">
                <a:solidFill>
                  <a:srgbClr val="FF0000"/>
                </a:solidFill>
                <a:cs typeface="Times New Roman" panose="02020603050405020304" pitchFamily="18" charset="0"/>
              </a:rPr>
              <a:t>             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400" b="1" i="0" u="none" baseline="-25000">
                <a:solidFill>
                  <a:schemeClr val="bg1"/>
                </a:solidFill>
                <a:cs typeface="Times New Roman" panose="02020603050405020304" pitchFamily="18" charset="0"/>
              </a:rPr>
              <a:t>0 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=</a:t>
            </a:r>
            <a:r>
              <a:rPr lang="en-US" altLang="en-US" sz="2400" b="1" i="0" u="none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b="1" i="0" u="none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B75AAF01-AA84-BA77-B007-5CB0248ED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046" y="4079875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D4272ED4-8067-BB7E-BB47-A9B721BA8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409" y="4083050"/>
            <a:ext cx="1491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/ 2 =      </a:t>
            </a:r>
            <a:r>
              <a:rPr lang="en-US" altLang="en-US" sz="24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6C45D8C1-6C70-35B6-61C9-805A31593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409" y="4083050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en-US" sz="2400" b="1" i="0" u="none">
                <a:solidFill>
                  <a:srgbClr val="FF0000"/>
                </a:solidFill>
                <a:cs typeface="Times New Roman" panose="02020603050405020304" pitchFamily="18" charset="0"/>
              </a:rPr>
              <a:t>             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400" b="1" i="0" u="none" baseline="-25000">
                <a:solidFill>
                  <a:schemeClr val="bg1"/>
                </a:solidFill>
                <a:cs typeface="Times New Roman" panose="02020603050405020304" pitchFamily="18" charset="0"/>
              </a:rPr>
              <a:t>1 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=</a:t>
            </a:r>
            <a:r>
              <a:rPr lang="en-US" altLang="en-US" sz="2400" b="1" i="0" u="none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b="1" i="0" u="none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DDA6549C-2E9A-AFB1-5E14-4B35C90AF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046" y="444023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1D163E25-015B-670F-BFE8-25D5BA78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409" y="4443413"/>
            <a:ext cx="1491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/ 2 =      </a:t>
            </a:r>
            <a:r>
              <a:rPr lang="en-US" altLang="en-US" sz="24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F66A0E8D-5AA4-366B-4599-E9D99F3A9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409" y="4443413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400" b="1" i="0" u="none">
                <a:solidFill>
                  <a:srgbClr val="FF0000"/>
                </a:solidFill>
                <a:cs typeface="Times New Roman" panose="02020603050405020304" pitchFamily="18" charset="0"/>
              </a:rPr>
              <a:t>             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400" b="1" i="0" u="none" baseline="-25000">
                <a:solidFill>
                  <a:schemeClr val="bg1"/>
                </a:solidFill>
                <a:cs typeface="Times New Roman" panose="02020603050405020304" pitchFamily="18" charset="0"/>
              </a:rPr>
              <a:t>2 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=</a:t>
            </a:r>
            <a:r>
              <a:rPr lang="en-US" altLang="en-US" sz="2400" b="1" i="0" u="none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b="1" i="0" u="none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 Box 21">
            <a:extLst>
              <a:ext uri="{FF2B5EF4-FFF2-40B4-BE49-F238E27FC236}">
                <a16:creationId xmlns:a16="http://schemas.microsoft.com/office/drawing/2014/main" id="{3A57F080-518A-8CEE-6C70-E34B23EED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046" y="4792663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93355C71-2B0C-4CA4-019E-50181E4CD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409" y="4795838"/>
            <a:ext cx="1491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/ 2 =      </a:t>
            </a:r>
            <a:r>
              <a:rPr lang="en-US" altLang="en-US" sz="2400" b="1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id="{F1A8FC59-930A-AC63-A4F6-39B9D0BED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409" y="4795838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0" u="none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400" b="1" i="0" u="none">
                <a:solidFill>
                  <a:srgbClr val="FF0000"/>
                </a:solidFill>
                <a:cs typeface="Times New Roman" panose="02020603050405020304" pitchFamily="18" charset="0"/>
              </a:rPr>
              <a:t>             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400" b="1" i="0" u="none" baseline="-25000">
                <a:solidFill>
                  <a:schemeClr val="bg1"/>
                </a:solidFill>
                <a:cs typeface="Times New Roman" panose="02020603050405020304" pitchFamily="18" charset="0"/>
              </a:rPr>
              <a:t>3 </a:t>
            </a:r>
            <a:r>
              <a:rPr lang="en-US" altLang="en-US" sz="2400" b="1" i="0" u="none">
                <a:solidFill>
                  <a:schemeClr val="bg1"/>
                </a:solidFill>
                <a:cs typeface="Times New Roman" panose="02020603050405020304" pitchFamily="18" charset="0"/>
              </a:rPr>
              <a:t>=</a:t>
            </a:r>
            <a:r>
              <a:rPr lang="en-US" altLang="en-US" sz="2400" b="1" i="0" u="none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b="1" i="0" u="none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4978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10509 L 1.66667E-6 -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9 -0.04884 L -2.70833E-6 -7.40741E-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9 -0.04908 L -2.70833E-6 2.96296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9 -0.04792 L -2.70833E-6 4.07407E-6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11" grpId="1"/>
      <p:bldP spid="12" grpId="0"/>
      <p:bldP spid="13" grpId="0"/>
      <p:bldP spid="14" grpId="0"/>
      <p:bldP spid="14" grpId="1"/>
      <p:bldP spid="15" grpId="0"/>
      <p:bldP spid="16" grpId="0"/>
      <p:bldP spid="17" grpId="0"/>
      <p:bldP spid="17" grpId="1"/>
      <p:bldP spid="18" grpId="0"/>
      <p:bldP spid="19" grpId="0"/>
      <p:bldP spid="20" grpId="0"/>
      <p:bldP spid="20" grpId="1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Number-base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8F6F-A722-0D3E-92DA-308B94D05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Binary to Decimal Conversion</a:t>
            </a:r>
          </a:p>
          <a:p>
            <a:pPr lvl="1"/>
            <a:r>
              <a:rPr lang="en-US"/>
              <a:t>Start from the right most digit</a:t>
            </a:r>
          </a:p>
          <a:p>
            <a:pPr lvl="1"/>
            <a:r>
              <a:rPr lang="en-US"/>
              <a:t>Next, multiply this with the power of 2, and add the result.</a:t>
            </a:r>
          </a:p>
          <a:p>
            <a:pPr lvl="1"/>
            <a:r>
              <a:rPr lang="en-US"/>
              <a:t> Continue this process until there are no more digits left.</a:t>
            </a:r>
          </a:p>
          <a:p>
            <a:pPr lvl="1"/>
            <a:endParaRPr lang="en-US"/>
          </a:p>
          <a:p>
            <a:pPr marL="914400" lvl="2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							= 0 + 2 + 0 + 8 = 10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666B3DE-9ED1-64A2-D040-0578E36D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3327400"/>
            <a:ext cx="4873625" cy="273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1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Number-base Conversions</a:t>
            </a:r>
          </a:p>
        </p:txBody>
      </p:sp>
      <p:graphicFrame>
        <p:nvGraphicFramePr>
          <p:cNvPr id="6" name="Group 3">
            <a:extLst>
              <a:ext uri="{FF2B5EF4-FFF2-40B4-BE49-F238E27FC236}">
                <a16:creationId xmlns:a16="http://schemas.microsoft.com/office/drawing/2014/main" id="{ECA29E4E-1417-B9ED-E2B4-18CC02B96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590329"/>
              </p:ext>
            </p:extLst>
          </p:nvPr>
        </p:nvGraphicFramePr>
        <p:xfrm>
          <a:off x="1653591" y="1073941"/>
          <a:ext cx="3492499" cy="5181600"/>
        </p:xfrm>
        <a:graphic>
          <a:graphicData uri="http://schemas.openxmlformats.org/drawingml/2006/table">
            <a:tbl>
              <a:tblPr/>
              <a:tblGrid>
                <a:gridCol w="1165225">
                  <a:extLst>
                    <a:ext uri="{9D8B030D-6E8A-4147-A177-3AD203B41FA5}">
                      <a16:colId xmlns:a16="http://schemas.microsoft.com/office/drawing/2014/main" val="3391315215"/>
                    </a:ext>
                  </a:extLst>
                </a:gridCol>
                <a:gridCol w="1163637">
                  <a:extLst>
                    <a:ext uri="{9D8B030D-6E8A-4147-A177-3AD203B41FA5}">
                      <a16:colId xmlns:a16="http://schemas.microsoft.com/office/drawing/2014/main" val="3423010302"/>
                    </a:ext>
                  </a:extLst>
                </a:gridCol>
                <a:gridCol w="1163637">
                  <a:extLst>
                    <a:ext uri="{9D8B030D-6E8A-4147-A177-3AD203B41FA5}">
                      <a16:colId xmlns:a16="http://schemas.microsoft.com/office/drawing/2014/main" val="398983658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Decimal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Binary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Hex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59167"/>
                  </a:ext>
                </a:extLst>
              </a:tr>
              <a:tr h="276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0000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507340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0001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597533"/>
                  </a:ext>
                </a:extLst>
              </a:tr>
              <a:tr h="276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0010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122339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0011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647703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04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389312"/>
                  </a:ext>
                </a:extLst>
              </a:tr>
              <a:tr h="276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0101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349045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883334"/>
                  </a:ext>
                </a:extLst>
              </a:tr>
              <a:tr h="276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0111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732799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08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365739"/>
                  </a:ext>
                </a:extLst>
              </a:tr>
              <a:tr h="276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09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1001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66522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487434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1011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032532"/>
                  </a:ext>
                </a:extLst>
              </a:tr>
              <a:tr h="276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64918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1101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076089"/>
                  </a:ext>
                </a:extLst>
              </a:tr>
              <a:tr h="276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420617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1111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1pPr>
                      <a:lvl2pPr marL="531813" eaLnBrk="0" hangingPunct="0">
                        <a:spcBef>
                          <a:spcPct val="20000"/>
                        </a:spcBef>
                        <a:buClr>
                          <a:srgbClr val="FF9900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2pPr>
                      <a:lvl3pPr marL="989013" eaLnBrk="0" hangingPunct="0">
                        <a:spcBef>
                          <a:spcPct val="20000"/>
                        </a:spcBef>
                        <a:buClr>
                          <a:srgbClr val="1B1BFF"/>
                        </a:buClr>
                        <a:buSzPct val="80000"/>
                        <a:buFont typeface="Times New Roman" panose="02020603050405020304" pitchFamily="18" charset="0"/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3pPr>
                      <a:lvl4pPr marL="1525588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Book Antiqua" panose="02040602050305030304" pitchFamily="18" charset="0"/>
                        <a:defRPr kumimoji="1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4pPr>
                      <a:lvl5pPr marL="2047875" eaLnBrk="0" hangingPunct="0">
                        <a:spcBef>
                          <a:spcPct val="20000"/>
                        </a:spcBef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5pPr>
                      <a:lvl6pPr marL="2505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6pPr>
                      <a:lvl7pPr marL="2962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7pPr>
                      <a:lvl8pPr marL="3419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8pPr>
                      <a:lvl9pPr marL="3876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Pct val="50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9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031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09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Signed numbers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3AAF0D-0EC1-97AE-4D85-666FD667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4"/>
            <a:ext cx="10467974" cy="5372602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altLang="en-US" sz="10400"/>
              <a:t>1’s Complement </a:t>
            </a:r>
          </a:p>
          <a:p>
            <a:pPr lvl="1"/>
            <a:r>
              <a:rPr lang="en-US" altLang="en-US" sz="10200"/>
              <a:t>All ‘0’s become ‘1’s</a:t>
            </a:r>
          </a:p>
          <a:p>
            <a:pPr lvl="1"/>
            <a:r>
              <a:rPr lang="en-US" altLang="en-US" sz="10400"/>
              <a:t>All ‘1’s become ‘0’s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0400"/>
              <a:t>Example    (</a:t>
            </a:r>
            <a:r>
              <a:rPr lang="en-US" altLang="en-US" sz="10400">
                <a:solidFill>
                  <a:schemeClr val="accent1"/>
                </a:solidFill>
              </a:rPr>
              <a:t>1</a:t>
            </a:r>
            <a:r>
              <a:rPr lang="en-US" altLang="en-US" sz="10400">
                <a:solidFill>
                  <a:schemeClr val="accent2"/>
                </a:solidFill>
              </a:rPr>
              <a:t>0</a:t>
            </a:r>
            <a:r>
              <a:rPr lang="en-US" altLang="en-US" sz="10400">
                <a:solidFill>
                  <a:schemeClr val="accent1"/>
                </a:solidFill>
              </a:rPr>
              <a:t>11</a:t>
            </a:r>
            <a:r>
              <a:rPr lang="en-US" altLang="en-US" sz="10400">
                <a:solidFill>
                  <a:schemeClr val="accent2"/>
                </a:solidFill>
              </a:rPr>
              <a:t>0000</a:t>
            </a:r>
            <a:r>
              <a:rPr lang="en-US" altLang="en-US" sz="10400"/>
              <a:t>)</a:t>
            </a:r>
            <a:r>
              <a:rPr lang="en-US" altLang="en-US" sz="10400" baseline="-25000">
                <a:solidFill>
                  <a:srgbClr val="FF6600"/>
                </a:solidFill>
              </a:rPr>
              <a:t>2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0400" baseline="-25000">
                <a:solidFill>
                  <a:srgbClr val="FF6600"/>
                </a:solidFill>
              </a:rPr>
              <a:t>                </a:t>
            </a:r>
            <a:r>
              <a:rPr lang="en-US" altLang="en-US" sz="10400"/>
              <a:t> </a:t>
            </a:r>
            <a:r>
              <a:rPr lang="en-US" altLang="en-US" sz="10400">
                <a:sym typeface="Wingdings" panose="05000000000000000000" pitchFamily="2" charset="2"/>
              </a:rPr>
              <a:t> (</a:t>
            </a:r>
            <a:r>
              <a:rPr lang="en-US" altLang="en-US" sz="10400">
                <a:solidFill>
                  <a:schemeClr val="accent1"/>
                </a:solidFill>
                <a:sym typeface="Wingdings" panose="05000000000000000000" pitchFamily="2" charset="2"/>
              </a:rPr>
              <a:t>0</a:t>
            </a:r>
            <a:r>
              <a:rPr lang="en-US" altLang="en-US" sz="10400">
                <a:solidFill>
                  <a:schemeClr val="accent2"/>
                </a:solidFill>
                <a:sym typeface="Wingdings" panose="05000000000000000000" pitchFamily="2" charset="2"/>
              </a:rPr>
              <a:t>1</a:t>
            </a:r>
            <a:r>
              <a:rPr lang="en-US" altLang="en-US" sz="10400">
                <a:solidFill>
                  <a:schemeClr val="accent1"/>
                </a:solidFill>
                <a:sym typeface="Wingdings" panose="05000000000000000000" pitchFamily="2" charset="2"/>
              </a:rPr>
              <a:t>00</a:t>
            </a:r>
            <a:r>
              <a:rPr lang="en-US" altLang="en-US" sz="10400">
                <a:solidFill>
                  <a:schemeClr val="accent2"/>
                </a:solidFill>
                <a:sym typeface="Wingdings" panose="05000000000000000000" pitchFamily="2" charset="2"/>
              </a:rPr>
              <a:t>1111</a:t>
            </a:r>
            <a:r>
              <a:rPr lang="en-US" altLang="en-US" sz="10400">
                <a:sym typeface="Wingdings" panose="05000000000000000000" pitchFamily="2" charset="2"/>
              </a:rPr>
              <a:t>)</a:t>
            </a:r>
            <a:r>
              <a:rPr lang="en-US" altLang="en-US" sz="10400" baseline="-25000">
                <a:solidFill>
                  <a:srgbClr val="FF6600"/>
                </a:solidFill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en-US" altLang="en-US" sz="10400">
                <a:latin typeface="Abadi"/>
              </a:rPr>
              <a:t>2’s Complement</a:t>
            </a:r>
          </a:p>
          <a:p>
            <a:pPr lvl="2"/>
            <a:r>
              <a:rPr lang="en-US" altLang="en-US" sz="9600"/>
              <a:t>Take 1’s complement then add 1</a:t>
            </a:r>
          </a:p>
          <a:p>
            <a:pPr lvl="2"/>
            <a:r>
              <a:rPr lang="en-US" altLang="en-US" sz="9600"/>
              <a:t>Toggle all bits to the left of the first ‘1’ from the right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9600"/>
              <a:t>Number:    (</a:t>
            </a:r>
            <a:r>
              <a:rPr lang="en-US" altLang="en-US" sz="9600">
                <a:solidFill>
                  <a:schemeClr val="accent1"/>
                </a:solidFill>
              </a:rPr>
              <a:t>1</a:t>
            </a:r>
            <a:r>
              <a:rPr lang="en-US" altLang="en-US" sz="9600">
                <a:solidFill>
                  <a:schemeClr val="accent2"/>
                </a:solidFill>
              </a:rPr>
              <a:t>0</a:t>
            </a:r>
            <a:r>
              <a:rPr lang="en-US" altLang="en-US" sz="9600">
                <a:solidFill>
                  <a:schemeClr val="accent1"/>
                </a:solidFill>
              </a:rPr>
              <a:t>11</a:t>
            </a:r>
            <a:r>
              <a:rPr lang="en-US" altLang="en-US" sz="9600">
                <a:solidFill>
                  <a:schemeClr val="accent2"/>
                </a:solidFill>
              </a:rPr>
              <a:t>0000</a:t>
            </a:r>
            <a:r>
              <a:rPr lang="en-US" altLang="en-US" sz="9600"/>
              <a:t>)</a:t>
            </a:r>
            <a:r>
              <a:rPr lang="en-US" altLang="en-US" sz="9600" baseline="-25000">
                <a:solidFill>
                  <a:srgbClr val="FF6600"/>
                </a:solidFill>
              </a:rPr>
              <a:t>2</a:t>
            </a:r>
            <a:endParaRPr lang="en-US" altLang="en-US" sz="960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9600"/>
              <a:t>1’s Comp.: </a:t>
            </a:r>
            <a:r>
              <a:rPr lang="en-US" altLang="en-US" sz="9600">
                <a:sym typeface="Wingdings" panose="05000000000000000000" pitchFamily="2" charset="2"/>
              </a:rPr>
              <a:t>(</a:t>
            </a:r>
            <a:r>
              <a:rPr lang="en-US" altLang="en-US" sz="9600">
                <a:solidFill>
                  <a:schemeClr val="accent1"/>
                </a:solidFill>
                <a:sym typeface="Wingdings" panose="05000000000000000000" pitchFamily="2" charset="2"/>
              </a:rPr>
              <a:t>0</a:t>
            </a:r>
            <a:r>
              <a:rPr lang="en-US" altLang="en-US" sz="9600">
                <a:solidFill>
                  <a:schemeClr val="accent2"/>
                </a:solidFill>
                <a:sym typeface="Wingdings" panose="05000000000000000000" pitchFamily="2" charset="2"/>
              </a:rPr>
              <a:t>1</a:t>
            </a:r>
            <a:r>
              <a:rPr lang="en-US" altLang="en-US" sz="9600">
                <a:solidFill>
                  <a:schemeClr val="accent1"/>
                </a:solidFill>
                <a:sym typeface="Wingdings" panose="05000000000000000000" pitchFamily="2" charset="2"/>
              </a:rPr>
              <a:t>00</a:t>
            </a:r>
            <a:r>
              <a:rPr lang="en-US" altLang="en-US" sz="9600">
                <a:solidFill>
                  <a:schemeClr val="accent2"/>
                </a:solidFill>
                <a:sym typeface="Wingdings" panose="05000000000000000000" pitchFamily="2" charset="2"/>
              </a:rPr>
              <a:t>1111</a:t>
            </a:r>
            <a:r>
              <a:rPr lang="en-US" altLang="en-US" sz="9600">
                <a:sym typeface="Wingdings" panose="05000000000000000000" pitchFamily="2" charset="2"/>
              </a:rPr>
              <a:t>)</a:t>
            </a:r>
            <a:r>
              <a:rPr lang="en-US" altLang="en-US" sz="9600" baseline="-25000">
                <a:solidFill>
                  <a:srgbClr val="FF6600"/>
                </a:solidFill>
                <a:sym typeface="Wingdings" panose="05000000000000000000" pitchFamily="2" charset="2"/>
              </a:rPr>
              <a:t>2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9600" baseline="-25000">
                <a:solidFill>
                  <a:srgbClr val="FF6600"/>
                </a:solidFill>
                <a:sym typeface="Wingdings" panose="05000000000000000000" pitchFamily="2" charset="2"/>
              </a:rPr>
              <a:t>			</a:t>
            </a:r>
            <a:r>
              <a:rPr lang="en-US" altLang="en-US" sz="9600">
                <a:sym typeface="Wingdings" panose="05000000000000000000" pitchFamily="2" charset="2"/>
              </a:rPr>
              <a:t> (              1)</a:t>
            </a:r>
            <a:r>
              <a:rPr lang="en-US" altLang="en-US" sz="9600" baseline="-25000">
                <a:solidFill>
                  <a:srgbClr val="FF6600"/>
                </a:solidFill>
                <a:sym typeface="Wingdings" panose="05000000000000000000" pitchFamily="2" charset="2"/>
              </a:rPr>
              <a:t>2</a:t>
            </a:r>
          </a:p>
          <a:p>
            <a:pPr lvl="1">
              <a:buNone/>
            </a:pPr>
            <a:r>
              <a:rPr lang="en-US" altLang="en-US" sz="9600"/>
              <a:t>2’s Comp.: </a:t>
            </a:r>
            <a:r>
              <a:rPr lang="en-US" altLang="en-US" sz="9600">
                <a:sym typeface="Wingdings" panose="05000000000000000000" pitchFamily="2" charset="2"/>
              </a:rPr>
              <a:t>(01010000)</a:t>
            </a:r>
            <a:r>
              <a:rPr lang="en-US" altLang="en-US" sz="9600" baseline="-25000">
                <a:solidFill>
                  <a:srgbClr val="FF6600"/>
                </a:solidFill>
                <a:sym typeface="Wingdings" panose="05000000000000000000" pitchFamily="2" charset="2"/>
              </a:rPr>
              <a:t>2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9600" baseline="-2500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en-US" sz="9600"/>
          </a:p>
          <a:p>
            <a:pPr marL="914400" lvl="2" indent="0">
              <a:buNone/>
            </a:pPr>
            <a:endParaRPr lang="en-US" altLang="en-US" sz="1000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0400"/>
              <a:t>   </a:t>
            </a:r>
            <a:endParaRPr lang="en-US" altLang="en-US" sz="10400" baseline="-2500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en-US" sz="10400" baseline="-2500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en-US" sz="10400" baseline="-2500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862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5E70-F449-57C5-A00C-87A08FC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Signed numbers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3AAF0D-0EC1-97AE-4D85-666FD667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076324"/>
            <a:ext cx="10467974" cy="5372602"/>
          </a:xfrm>
        </p:spPr>
        <p:txBody>
          <a:bodyPr>
            <a:normAutofit fontScale="40000" lnSpcReduction="20000"/>
          </a:bodyPr>
          <a:lstStyle/>
          <a:p>
            <a:r>
              <a:rPr lang="en-US" altLang="zh-TW" sz="6000"/>
              <a:t>Given the two binary numbers </a:t>
            </a:r>
            <a:r>
              <a:rPr lang="en-US" altLang="zh-TW" sz="6000" i="1"/>
              <a:t>X</a:t>
            </a:r>
            <a:r>
              <a:rPr lang="en-US" altLang="zh-TW" sz="6000"/>
              <a:t> = 1010100 and </a:t>
            </a:r>
            <a:r>
              <a:rPr lang="en-US" altLang="zh-TW" sz="6000" i="1"/>
              <a:t>Y</a:t>
            </a:r>
            <a:r>
              <a:rPr lang="en-US" altLang="zh-TW" sz="6000"/>
              <a:t> = 1000011, perform the subtraction (a) </a:t>
            </a:r>
            <a:r>
              <a:rPr lang="en-US" altLang="zh-TW" sz="6000" i="1"/>
              <a:t>X</a:t>
            </a:r>
            <a:r>
              <a:rPr lang="en-US" altLang="zh-TW" sz="6000"/>
              <a:t> – </a:t>
            </a:r>
            <a:r>
              <a:rPr lang="en-US" altLang="zh-TW" sz="6000" i="1"/>
              <a:t>Y (b) Y - X</a:t>
            </a:r>
            <a:r>
              <a:rPr lang="en-US" altLang="zh-TW" sz="5400">
                <a:sym typeface="Symbol" panose="05050102010706020507" pitchFamily="18" charset="2"/>
              </a:rPr>
              <a:t> , by using 2's complement.</a:t>
            </a:r>
            <a:endParaRPr lang="en-US" altLang="zh-TW" sz="6000" i="1"/>
          </a:p>
          <a:p>
            <a:endParaRPr lang="en-US" altLang="en-US" sz="6000"/>
          </a:p>
          <a:p>
            <a:pPr lvl="1">
              <a:buFont typeface="Wingdings" panose="05000000000000000000" pitchFamily="2" charset="2"/>
              <a:buNone/>
            </a:pPr>
            <a:endParaRPr lang="en-US" altLang="en-US" sz="9600" baseline="-2500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en-US" sz="9600"/>
          </a:p>
          <a:p>
            <a:pPr marL="914400" lvl="2" indent="0">
              <a:buNone/>
            </a:pPr>
            <a:endParaRPr lang="en-US" altLang="en-US" sz="1000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0400"/>
              <a:t>   </a:t>
            </a:r>
            <a:endParaRPr lang="en-US" altLang="en-US" sz="10400" baseline="-2500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en-US" sz="10400" baseline="-2500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en-US" sz="10400" baseline="-2500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/>
              <a:t>	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CCFE6D72-FA37-33AB-6465-BA47E93B8797}"/>
              </a:ext>
            </a:extLst>
          </p:cNvPr>
          <p:cNvGrpSpPr>
            <a:grpSpLocks/>
          </p:cNvGrpSpPr>
          <p:nvPr/>
        </p:nvGrpSpPr>
        <p:grpSpPr bwMode="auto">
          <a:xfrm>
            <a:off x="1257551" y="2043447"/>
            <a:ext cx="5022933" cy="2360112"/>
            <a:chOff x="308" y="1185"/>
            <a:chExt cx="3186" cy="1306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CF91D516-48B8-3AC6-A5B6-BE612682D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-6000" contrast="18000"/>
            </a:blip>
            <a:srcRect/>
            <a:stretch>
              <a:fillRect/>
            </a:stretch>
          </p:blipFill>
          <p:spPr bwMode="auto">
            <a:xfrm>
              <a:off x="308" y="1185"/>
              <a:ext cx="3186" cy="1306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</p:pic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77D4690D-F6AD-3275-0904-42B3A9EAA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10" y="1647"/>
              <a:ext cx="778" cy="1"/>
            </a:xfrm>
            <a:prstGeom prst="line">
              <a:avLst/>
            </a:prstGeom>
            <a:noFill/>
            <a:ln w="12700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77415E-91BB-ED3E-778D-1E139615C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 contrast="18000"/>
          </a:blip>
          <a:srcRect/>
          <a:stretch>
            <a:fillRect/>
          </a:stretch>
        </p:blipFill>
        <p:spPr bwMode="auto">
          <a:xfrm>
            <a:off x="1257551" y="4617740"/>
            <a:ext cx="5015896" cy="1361955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9" name="AutoShape 9">
            <a:extLst>
              <a:ext uri="{FF2B5EF4-FFF2-40B4-BE49-F238E27FC236}">
                <a16:creationId xmlns:a16="http://schemas.microsoft.com/office/drawing/2014/main" id="{5D240422-A901-9171-5B69-E35633B42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371" y="5161246"/>
            <a:ext cx="830262" cy="215900"/>
          </a:xfrm>
          <a:prstGeom prst="notchedRightArrow">
            <a:avLst>
              <a:gd name="adj1" fmla="val 50000"/>
              <a:gd name="adj2" fmla="val 104151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37880071-804A-A271-D03C-8B8BAA4E4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116" y="4633842"/>
            <a:ext cx="3801979" cy="13234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i="1" u="sng">
                <a:solidFill>
                  <a:srgbClr val="0033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 i="0" u="none">
                <a:solidFill>
                  <a:schemeClr val="bg1"/>
                </a:solidFill>
              </a:rPr>
              <a:t>There is no carry. </a:t>
            </a:r>
          </a:p>
          <a:p>
            <a:pPr eaLnBrk="1" hangingPunct="1"/>
            <a:r>
              <a:rPr lang="en-US" altLang="zh-TW" sz="2000" i="0" u="none">
                <a:solidFill>
                  <a:schemeClr val="bg1"/>
                </a:solidFill>
              </a:rPr>
              <a:t>Therefore, the answer is </a:t>
            </a:r>
          </a:p>
          <a:p>
            <a:pPr eaLnBrk="1" hangingPunct="1"/>
            <a:r>
              <a:rPr lang="en-US" altLang="zh-TW" sz="2000" i="0" u="none">
                <a:solidFill>
                  <a:schemeClr val="bg1"/>
                </a:solidFill>
              </a:rPr>
              <a:t>Y – X = </a:t>
            </a:r>
            <a:r>
              <a:rPr lang="en-US" altLang="zh-TW" sz="2000" i="0" u="none">
                <a:solidFill>
                  <a:schemeClr val="bg1"/>
                </a:solidFill>
                <a:sym typeface="Symbol" panose="05050102010706020507" pitchFamily="18" charset="2"/>
              </a:rPr>
              <a:t></a:t>
            </a:r>
            <a:r>
              <a:rPr lang="en-US" altLang="zh-TW" sz="2000" i="0" u="none">
                <a:solidFill>
                  <a:schemeClr val="bg1"/>
                </a:solidFill>
              </a:rPr>
              <a:t> (2's complement of 1101111) = </a:t>
            </a:r>
            <a:r>
              <a:rPr lang="en-US" altLang="zh-TW" sz="2000" i="0" u="none">
                <a:solidFill>
                  <a:schemeClr val="bg1"/>
                </a:solidFill>
                <a:sym typeface="Symbol" panose="05050102010706020507" pitchFamily="18" charset="2"/>
              </a:rPr>
              <a:t></a:t>
            </a:r>
            <a:r>
              <a:rPr lang="en-US" altLang="zh-TW" sz="2000" i="0" u="none">
                <a:solidFill>
                  <a:schemeClr val="bg1"/>
                </a:solidFill>
              </a:rPr>
              <a:t> 0010001.</a:t>
            </a:r>
            <a:r>
              <a:rPr lang="en-US" altLang="zh-TW" sz="2000" i="0" u="none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534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8C2ADB935451FD498D2618B5A1CC5AFE" ma:contentTypeVersion="9" ma:contentTypeDescription="Yeni belge oluşturun." ma:contentTypeScope="" ma:versionID="36269a151b1574d5f64fd91f8b1eb408">
  <xsd:schema xmlns:xsd="http://www.w3.org/2001/XMLSchema" xmlns:xs="http://www.w3.org/2001/XMLSchema" xmlns:p="http://schemas.microsoft.com/office/2006/metadata/properties" xmlns:ns2="a15b1639-fbb0-447a-8b39-9028a584faf3" xmlns:ns3="727a1ea1-7423-4fc1-b83f-ff044a9ea9bd" targetNamespace="http://schemas.microsoft.com/office/2006/metadata/properties" ma:root="true" ma:fieldsID="3f8f27623c18b164ec189f7770884de7" ns2:_="" ns3:_="">
    <xsd:import namespace="a15b1639-fbb0-447a-8b39-9028a584faf3"/>
    <xsd:import namespace="727a1ea1-7423-4fc1-b83f-ff044a9ea9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b1639-fbb0-447a-8b39-9028a584fa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Resim Etiketleri" ma:readOnly="false" ma:fieldId="{5cf76f15-5ced-4ddc-b409-7134ff3c332f}" ma:taxonomyMulti="true" ma:sspId="1be3692f-1297-4794-a8ce-a5527a9dc7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a1ea1-7423-4fc1-b83f-ff044a9ea9b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f50ac8d-9621-47b1-b62a-69e8e5b5d05f}" ma:internalName="TaxCatchAll" ma:showField="CatchAllData" ma:web="727a1ea1-7423-4fc1-b83f-ff044a9ea9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27a1ea1-7423-4fc1-b83f-ff044a9ea9bd" xsi:nil="true"/>
    <lcf76f155ced4ddcb4097134ff3c332f xmlns="a15b1639-fbb0-447a-8b39-9028a584faf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38472D-4484-49CE-98EF-3AA7C3AF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5b1639-fbb0-447a-8b39-9028a584faf3"/>
    <ds:schemaRef ds:uri="727a1ea1-7423-4fc1-b83f-ff044a9ea9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727a1ea1-7423-4fc1-b83f-ff044a9ea9bd"/>
    <ds:schemaRef ds:uri="a15b1639-fbb0-447a-8b39-9028a584faf3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2119</Words>
  <Application>Microsoft Office PowerPoint</Application>
  <PresentationFormat>Geniş ekran</PresentationFormat>
  <Paragraphs>560</Paragraphs>
  <Slides>49</Slides>
  <Notes>4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49</vt:i4>
      </vt:variant>
    </vt:vector>
  </HeadingPairs>
  <TitlesOfParts>
    <vt:vector size="62" baseType="lpstr">
      <vt:lpstr>Abadi</vt:lpstr>
      <vt:lpstr>Arial</vt:lpstr>
      <vt:lpstr>Calibri</vt:lpstr>
      <vt:lpstr>Cambria Math</vt:lpstr>
      <vt:lpstr>Digitalis</vt:lpstr>
      <vt:lpstr>Symbol</vt:lpstr>
      <vt:lpstr>Times New Roman</vt:lpstr>
      <vt:lpstr>Tw Cen MT</vt:lpstr>
      <vt:lpstr>Wingdings</vt:lpstr>
      <vt:lpstr>Wingdings 2</vt:lpstr>
      <vt:lpstr>WordVisi_MSFontService</vt:lpstr>
      <vt:lpstr>Circuit</vt:lpstr>
      <vt:lpstr>Visio</vt:lpstr>
      <vt:lpstr>Digital Design Primer</vt:lpstr>
      <vt:lpstr>Outline</vt:lpstr>
      <vt:lpstr>Digital systems</vt:lpstr>
      <vt:lpstr>Binary Numbers</vt:lpstr>
      <vt:lpstr>Number-base Conversions</vt:lpstr>
      <vt:lpstr>Number-base Conversions</vt:lpstr>
      <vt:lpstr>Number-base Conversions</vt:lpstr>
      <vt:lpstr>Signed numbers</vt:lpstr>
      <vt:lpstr>Signed numbers</vt:lpstr>
      <vt:lpstr>Binary logic</vt:lpstr>
      <vt:lpstr>Binary logic</vt:lpstr>
      <vt:lpstr>Binary logic</vt:lpstr>
      <vt:lpstr>Outline</vt:lpstr>
      <vt:lpstr>Boolean (binary) algebra</vt:lpstr>
      <vt:lpstr>Boolean algebra – keywords</vt:lpstr>
      <vt:lpstr>Boolean algebra – basic definitions</vt:lpstr>
      <vt:lpstr>Boolean FUNCtions</vt:lpstr>
      <vt:lpstr>Boolean functions</vt:lpstr>
      <vt:lpstr>Boolean functions </vt:lpstr>
      <vt:lpstr>SUMMary of Logic gates</vt:lpstr>
      <vt:lpstr>SUMMary of Logic gates</vt:lpstr>
      <vt:lpstr>Karnaugh Map ( K-map)</vt:lpstr>
      <vt:lpstr>Karnaugh Map ( K-map)</vt:lpstr>
      <vt:lpstr>Karnaugh Map ( K-map)</vt:lpstr>
      <vt:lpstr>Parity checking</vt:lpstr>
      <vt:lpstr>Parity checking</vt:lpstr>
      <vt:lpstr>Digital Design Primer</vt:lpstr>
      <vt:lpstr>Outline</vt:lpstr>
      <vt:lpstr>Hierarchical Design</vt:lpstr>
      <vt:lpstr>Summary</vt:lpstr>
      <vt:lpstr>verilog</vt:lpstr>
      <vt:lpstr>Module definition</vt:lpstr>
      <vt:lpstr>Module definition</vt:lpstr>
      <vt:lpstr>Module definition</vt:lpstr>
      <vt:lpstr>Verilog Syntax</vt:lpstr>
      <vt:lpstr>Verilog Syntax</vt:lpstr>
      <vt:lpstr>Number representation</vt:lpstr>
      <vt:lpstr>Number representation</vt:lpstr>
      <vt:lpstr>Data types</vt:lpstr>
      <vt:lpstr>Styles of verilog</vt:lpstr>
      <vt:lpstr>Structural verilog</vt:lpstr>
      <vt:lpstr>Structural verilog</vt:lpstr>
      <vt:lpstr>Structural verilog</vt:lpstr>
      <vt:lpstr>Structural verilog</vt:lpstr>
      <vt:lpstr>Structural verilog</vt:lpstr>
      <vt:lpstr>Structural verilog</vt:lpstr>
      <vt:lpstr>Structural verilog</vt:lpstr>
      <vt:lpstr>Testing on fpga board</vt:lpstr>
      <vt:lpstr>Testing on fpga 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 Primer</dc:title>
  <dc:creator>Alp Arslan Bayrakci</dc:creator>
  <cp:lastModifiedBy>Fatma Nur Esirci</cp:lastModifiedBy>
  <cp:revision>2</cp:revision>
  <dcterms:created xsi:type="dcterms:W3CDTF">2022-06-29T15:15:42Z</dcterms:created>
  <dcterms:modified xsi:type="dcterms:W3CDTF">2022-08-12T12:19:50Z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0x0101008C2ADB935451FD498D2618B5A1CC5AFE</vt:lpwstr>
  </property>
  <property fmtid="{D5CDD505-2E9C-101B-9397-08002B2CF9AE}" pid="3" name="MediaServiceImageTags">
    <vt:lpwstr/>
  </property>
</Properties>
</file>